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27"/>
  </p:notesMasterIdLst>
  <p:sldIdLst>
    <p:sldId id="276" r:id="rId3"/>
    <p:sldId id="277" r:id="rId4"/>
    <p:sldId id="1024" r:id="rId5"/>
    <p:sldId id="1040" r:id="rId6"/>
    <p:sldId id="1041" r:id="rId7"/>
    <p:sldId id="1042" r:id="rId8"/>
    <p:sldId id="1043" r:id="rId9"/>
    <p:sldId id="1049" r:id="rId10"/>
    <p:sldId id="1050" r:id="rId11"/>
    <p:sldId id="1051" r:id="rId12"/>
    <p:sldId id="636" r:id="rId13"/>
    <p:sldId id="1021" r:id="rId14"/>
    <p:sldId id="1037" r:id="rId15"/>
    <p:sldId id="1045" r:id="rId16"/>
    <p:sldId id="1046" r:id="rId17"/>
    <p:sldId id="1014" r:id="rId18"/>
    <p:sldId id="1018" r:id="rId19"/>
    <p:sldId id="630" r:id="rId20"/>
    <p:sldId id="631" r:id="rId21"/>
    <p:sldId id="1019" r:id="rId22"/>
    <p:sldId id="1048" r:id="rId23"/>
    <p:sldId id="1038" r:id="rId24"/>
    <p:sldId id="280" r:id="rId25"/>
    <p:sldId id="287" r:id="rId2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2308" autoAdjust="0"/>
  </p:normalViewPr>
  <p:slideViewPr>
    <p:cSldViewPr>
      <p:cViewPr varScale="1">
        <p:scale>
          <a:sx n="102" d="100"/>
          <a:sy n="102" d="100"/>
        </p:scale>
        <p:origin x="948" y="6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2T14:43:14.182"/>
    </inkml:context>
    <inkml:brush xml:id="br0">
      <inkml:brushProperty name="width" value="0.05" units="cm"/>
      <inkml:brushProperty name="height" value="0.05" units="cm"/>
    </inkml:brush>
  </inkml:definitions>
  <inkml:trace contextRef="#ctx0" brushRef="#br0">1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2T14:43:14.508"/>
    </inkml:context>
    <inkml:brush xml:id="br0">
      <inkml:brushProperty name="width" value="0.05" units="cm"/>
      <inkml:brushProperty name="height" value="0.05" units="cm"/>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12/12/2023</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3070880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C82A70FB-A502-C175-3A58-5C749A0AAC28}"/>
              </a:ext>
            </a:extLst>
          </p:cNvPr>
          <p:cNvSpPr/>
          <p:nvPr userDrawn="1"/>
        </p:nvSpPr>
        <p:spPr>
          <a:xfrm>
            <a:off x="5158308" y="2060848"/>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F1793FB7-889D-5C44-385E-0E971FA3F427}"/>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800E103-01D5-25C9-BBF9-6ADA7D25E391}"/>
              </a:ext>
            </a:extLst>
          </p:cNvPr>
          <p:cNvSpPr/>
          <p:nvPr userDrawn="1"/>
        </p:nvSpPr>
        <p:spPr>
          <a:xfrm>
            <a:off x="1149575" y="5429017"/>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D58D817-D4E7-5B8E-7355-87AC7585C583}"/>
              </a:ext>
            </a:extLst>
          </p:cNvPr>
          <p:cNvSpPr/>
          <p:nvPr userDrawn="1"/>
        </p:nvSpPr>
        <p:spPr>
          <a:xfrm>
            <a:off x="4469825" y="2999246"/>
            <a:ext cx="3812716" cy="3812716"/>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A99B7D0-499A-F19B-6BA2-9E9DCD075269}"/>
              </a:ext>
            </a:extLst>
          </p:cNvPr>
          <p:cNvSpPr/>
          <p:nvPr userDrawn="1"/>
        </p:nvSpPr>
        <p:spPr>
          <a:xfrm>
            <a:off x="8054616" y="11856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ED1B19ED-204D-8330-E4A4-1A23808869CF}"/>
              </a:ext>
            </a:extLst>
          </p:cNvPr>
          <p:cNvGrpSpPr/>
          <p:nvPr userDrawn="1"/>
        </p:nvGrpSpPr>
        <p:grpSpPr>
          <a:xfrm>
            <a:off x="8562250" y="3277153"/>
            <a:ext cx="2904036" cy="2645386"/>
            <a:chOff x="9041297" y="4161587"/>
            <a:chExt cx="1785896" cy="1626834"/>
          </a:xfrm>
        </p:grpSpPr>
        <p:sp>
          <p:nvSpPr>
            <p:cNvPr id="18" name="Rectangle 21">
              <a:extLst>
                <a:ext uri="{FF2B5EF4-FFF2-40B4-BE49-F238E27FC236}">
                  <a16:creationId xmlns:a16="http://schemas.microsoft.com/office/drawing/2014/main" id="{F84A6709-CAFD-6139-D719-F1F7F836BE24}"/>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21">
              <a:extLst>
                <a:ext uri="{FF2B5EF4-FFF2-40B4-BE49-F238E27FC236}">
                  <a16:creationId xmlns:a16="http://schemas.microsoft.com/office/drawing/2014/main" id="{DFB6F436-3DA2-7709-9300-242959DDC9B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21">
              <a:extLst>
                <a:ext uri="{FF2B5EF4-FFF2-40B4-BE49-F238E27FC236}">
                  <a16:creationId xmlns:a16="http://schemas.microsoft.com/office/drawing/2014/main" id="{0B50568F-8EAD-1929-232B-7444C9752B0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82AC3FB0-91C2-F0CF-FF4C-DEF137AEFD8F}"/>
              </a:ext>
            </a:extLst>
          </p:cNvPr>
          <p:cNvGrpSpPr/>
          <p:nvPr userDrawn="1"/>
        </p:nvGrpSpPr>
        <p:grpSpPr>
          <a:xfrm>
            <a:off x="795960" y="1274516"/>
            <a:ext cx="895678" cy="816650"/>
            <a:chOff x="9042930" y="4161587"/>
            <a:chExt cx="1784263" cy="1626834"/>
          </a:xfrm>
        </p:grpSpPr>
        <p:sp>
          <p:nvSpPr>
            <p:cNvPr id="22" name="Rectangle 21">
              <a:extLst>
                <a:ext uri="{FF2B5EF4-FFF2-40B4-BE49-F238E27FC236}">
                  <a16:creationId xmlns:a16="http://schemas.microsoft.com/office/drawing/2014/main" id="{0547481E-4388-317F-6CBB-9A2EC5E2FE3E}"/>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1">
              <a:extLst>
                <a:ext uri="{FF2B5EF4-FFF2-40B4-BE49-F238E27FC236}">
                  <a16:creationId xmlns:a16="http://schemas.microsoft.com/office/drawing/2014/main" id="{0A24FA37-04D8-DAE8-C34B-83B0EDF1305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1">
              <a:extLst>
                <a:ext uri="{FF2B5EF4-FFF2-40B4-BE49-F238E27FC236}">
                  <a16:creationId xmlns:a16="http://schemas.microsoft.com/office/drawing/2014/main" id="{6386E782-C188-CC8C-656F-0A7AC7DC3CE9}"/>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Date Placeholder 3"/>
          <p:cNvSpPr>
            <a:spLocks noGrp="1"/>
          </p:cNvSpPr>
          <p:nvPr>
            <p:ph type="dt" sz="half" idx="10"/>
          </p:nvPr>
        </p:nvSpPr>
        <p:spPr/>
        <p:txBody>
          <a:bodyPr/>
          <a:lstStyle/>
          <a:p>
            <a:fld id="{9578D6DB-6798-42D2-B9AD-FC6F1C72FC30}"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9" name="Title 1">
            <a:extLst>
              <a:ext uri="{FF2B5EF4-FFF2-40B4-BE49-F238E27FC236}">
                <a16:creationId xmlns:a16="http://schemas.microsoft.com/office/drawing/2014/main" id="{A6E30940-40C8-F19D-E5A5-053D4DBC6367}"/>
              </a:ext>
            </a:extLst>
          </p:cNvPr>
          <p:cNvSpPr>
            <a:spLocks noGrp="1"/>
          </p:cNvSpPr>
          <p:nvPr>
            <p:ph type="ctrTitle"/>
          </p:nvPr>
        </p:nvSpPr>
        <p:spPr>
          <a:xfrm>
            <a:off x="1291534" y="2931886"/>
            <a:ext cx="8505609" cy="1014921"/>
          </a:xfrm>
        </p:spPr>
        <p:txBody>
          <a:bodyPr>
            <a:noAutofit/>
          </a:bodyPr>
          <a:lstStyle>
            <a:lvl1pPr algn="l">
              <a:defRPr lang="en-US" sz="8800" b="1" kern="1200" smtClean="0">
                <a:solidFill>
                  <a:schemeClr val="bg1"/>
                </a:solidFill>
                <a:latin typeface="Segoe UI Black" panose="020B0A02040204020203" pitchFamily="34" charset="0"/>
                <a:ea typeface="Segoe UI Black" panose="020B0A02040204020203" pitchFamily="34" charset="0"/>
                <a:cs typeface="+mj-cs"/>
              </a:defRPr>
            </a:lvl1pPr>
          </a:lstStyle>
          <a:p>
            <a:r>
              <a:rPr lang="en-US" dirty="0"/>
              <a:t>Click to edit</a:t>
            </a:r>
          </a:p>
        </p:txBody>
      </p:sp>
      <p:sp>
        <p:nvSpPr>
          <p:cNvPr id="10" name="Subtitle 2">
            <a:extLst>
              <a:ext uri="{FF2B5EF4-FFF2-40B4-BE49-F238E27FC236}">
                <a16:creationId xmlns:a16="http://schemas.microsoft.com/office/drawing/2014/main" id="{31D88C9D-2BB5-9CBA-28EA-D0127CDB2701}"/>
              </a:ext>
            </a:extLst>
          </p:cNvPr>
          <p:cNvSpPr>
            <a:spLocks noGrp="1"/>
          </p:cNvSpPr>
          <p:nvPr>
            <p:ph type="subTitle" idx="1"/>
          </p:nvPr>
        </p:nvSpPr>
        <p:spPr>
          <a:xfrm>
            <a:off x="1287208" y="4128074"/>
            <a:ext cx="8532178" cy="560040"/>
          </a:xfrm>
        </p:spPr>
        <p:txBody>
          <a:bodyPr>
            <a:normAutofit/>
          </a:bodyPr>
          <a:lstStyle>
            <a:lvl1pPr marL="0" indent="0" algn="l">
              <a:buNone/>
              <a:defRPr lang="en-US" sz="3200" kern="1200" smtClean="0">
                <a:solidFill>
                  <a:schemeClr val="bg1"/>
                </a:solidFill>
                <a:latin typeface="Segoe UI Light" panose="020B0502040204020203" pitchFamily="34" charset="0"/>
                <a:ea typeface="+mj-ea"/>
                <a:cs typeface="Segoe UI Light" panose="020B0502040204020203"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09696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8" name="Picture Placeholder 17">
            <a:extLst>
              <a:ext uri="{FF2B5EF4-FFF2-40B4-BE49-F238E27FC236}">
                <a16:creationId xmlns:a16="http://schemas.microsoft.com/office/drawing/2014/main" id="{869855B9-86D8-3CD2-2788-FB9E9519B3F1}"/>
              </a:ext>
            </a:extLst>
          </p:cNvPr>
          <p:cNvSpPr>
            <a:spLocks noGrp="1"/>
          </p:cNvSpPr>
          <p:nvPr>
            <p:ph type="pic" sz="quarter" idx="13"/>
          </p:nvPr>
        </p:nvSpPr>
        <p:spPr>
          <a:xfrm>
            <a:off x="2241896" y="-1"/>
            <a:ext cx="3434403" cy="4005064"/>
          </a:xfrm>
          <a:custGeom>
            <a:avLst/>
            <a:gdLst>
              <a:gd name="connsiteX0" fmla="*/ 0 w 3434403"/>
              <a:gd name="connsiteY0" fmla="*/ 0 h 4005064"/>
              <a:gd name="connsiteX1" fmla="*/ 3434403 w 3434403"/>
              <a:gd name="connsiteY1" fmla="*/ 0 h 4005064"/>
              <a:gd name="connsiteX2" fmla="*/ 3434403 w 3434403"/>
              <a:gd name="connsiteY2" fmla="*/ 1138641 h 4005064"/>
              <a:gd name="connsiteX3" fmla="*/ 3434403 w 3434403"/>
              <a:gd name="connsiteY3" fmla="*/ 2334983 h 4005064"/>
              <a:gd name="connsiteX4" fmla="*/ 3434403 w 3434403"/>
              <a:gd name="connsiteY4" fmla="*/ 3772149 h 4005064"/>
              <a:gd name="connsiteX5" fmla="*/ 3201488 w 3434403"/>
              <a:gd name="connsiteY5" fmla="*/ 4005064 h 4005064"/>
              <a:gd name="connsiteX6" fmla="*/ 232915 w 3434403"/>
              <a:gd name="connsiteY6" fmla="*/ 4005064 h 4005064"/>
              <a:gd name="connsiteX7" fmla="*/ 0 w 3434403"/>
              <a:gd name="connsiteY7" fmla="*/ 3772149 h 4005064"/>
              <a:gd name="connsiteX8" fmla="*/ 0 w 3434403"/>
              <a:gd name="connsiteY8" fmla="*/ 2334983 h 4005064"/>
              <a:gd name="connsiteX9" fmla="*/ 0 w 3434403"/>
              <a:gd name="connsiteY9" fmla="*/ 1138641 h 400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4403" h="4005064">
                <a:moveTo>
                  <a:pt x="0" y="0"/>
                </a:moveTo>
                <a:lnTo>
                  <a:pt x="3434403" y="0"/>
                </a:lnTo>
                <a:lnTo>
                  <a:pt x="3434403" y="1138641"/>
                </a:lnTo>
                <a:lnTo>
                  <a:pt x="3434403" y="2334983"/>
                </a:lnTo>
                <a:lnTo>
                  <a:pt x="3434403" y="3772149"/>
                </a:lnTo>
                <a:cubicBezTo>
                  <a:pt x="3434403" y="3900786"/>
                  <a:pt x="3330124" y="4005064"/>
                  <a:pt x="3201488" y="4005064"/>
                </a:cubicBezTo>
                <a:lnTo>
                  <a:pt x="232915" y="4005064"/>
                </a:lnTo>
                <a:cubicBezTo>
                  <a:pt x="104280" y="4005064"/>
                  <a:pt x="0" y="3900786"/>
                  <a:pt x="0" y="3772149"/>
                </a:cubicBezTo>
                <a:lnTo>
                  <a:pt x="0" y="2334983"/>
                </a:lnTo>
                <a:lnTo>
                  <a:pt x="0" y="1138641"/>
                </a:lnTo>
                <a:close/>
              </a:path>
            </a:pathLst>
          </a:custGeom>
        </p:spPr>
        <p:txBody>
          <a:bodyPr wrap="square" anchor="ctr">
            <a:noAutofit/>
          </a:bodyPr>
          <a:lstStyle>
            <a:lvl1pPr marL="0" indent="0" algn="ctr">
              <a:buFontTx/>
              <a:buNone/>
              <a:defRPr/>
            </a:lvl1pPr>
          </a:lstStyle>
          <a:p>
            <a:endParaRPr lang="en-IN"/>
          </a:p>
        </p:txBody>
      </p:sp>
      <p:sp>
        <p:nvSpPr>
          <p:cNvPr id="6" name="Oval 5">
            <a:extLst>
              <a:ext uri="{FF2B5EF4-FFF2-40B4-BE49-F238E27FC236}">
                <a16:creationId xmlns:a16="http://schemas.microsoft.com/office/drawing/2014/main" id="{7DC6EC3A-9794-437E-CE0B-C6F4CE9A8FBD}"/>
              </a:ext>
            </a:extLst>
          </p:cNvPr>
          <p:cNvSpPr/>
          <p:nvPr userDrawn="1"/>
        </p:nvSpPr>
        <p:spPr>
          <a:xfrm>
            <a:off x="-44388" y="33265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1F2F046D-A832-D052-DB26-35EBC2CAFB22}"/>
              </a:ext>
            </a:extLst>
          </p:cNvPr>
          <p:cNvSpPr/>
          <p:nvPr userDrawn="1"/>
        </p:nvSpPr>
        <p:spPr>
          <a:xfrm>
            <a:off x="9511683" y="539044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1BB83D4-B5DE-FE8B-8332-E14D8D0F5F65}"/>
              </a:ext>
            </a:extLst>
          </p:cNvPr>
          <p:cNvSpPr/>
          <p:nvPr userDrawn="1"/>
        </p:nvSpPr>
        <p:spPr>
          <a:xfrm>
            <a:off x="7134296" y="2120009"/>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EB06218F-24A3-F966-6CE6-D95D69B12BE0}"/>
              </a:ext>
            </a:extLst>
          </p:cNvPr>
          <p:cNvGrpSpPr/>
          <p:nvPr userDrawn="1"/>
        </p:nvGrpSpPr>
        <p:grpSpPr>
          <a:xfrm>
            <a:off x="10990956" y="2996952"/>
            <a:ext cx="823092" cy="749782"/>
            <a:chOff x="9041297" y="4161587"/>
            <a:chExt cx="1785896" cy="1626834"/>
          </a:xfrm>
        </p:grpSpPr>
        <p:sp>
          <p:nvSpPr>
            <p:cNvPr id="10" name="Rectangle 21">
              <a:extLst>
                <a:ext uri="{FF2B5EF4-FFF2-40B4-BE49-F238E27FC236}">
                  <a16:creationId xmlns:a16="http://schemas.microsoft.com/office/drawing/2014/main" id="{53366426-E6D3-BA3E-3E09-F9FD35F6DE53}"/>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70488E24-7D00-B814-ACB2-1979BB118AFA}"/>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21">
              <a:extLst>
                <a:ext uri="{FF2B5EF4-FFF2-40B4-BE49-F238E27FC236}">
                  <a16:creationId xmlns:a16="http://schemas.microsoft.com/office/drawing/2014/main" id="{DD877D63-31C4-047A-A759-00CE5DEEF3B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07917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Head">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238E71D8-6E90-B4D1-B8F2-26215AAF399C}"/>
              </a:ext>
            </a:extLst>
          </p:cNvPr>
          <p:cNvSpPr/>
          <p:nvPr userDrawn="1"/>
        </p:nvSpPr>
        <p:spPr>
          <a:xfrm>
            <a:off x="239376" y="665231"/>
            <a:ext cx="6229278" cy="622927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28708AC7-297A-9E77-8005-91C599E7214E}"/>
              </a:ext>
            </a:extLst>
          </p:cNvPr>
          <p:cNvSpPr/>
          <p:nvPr userDrawn="1"/>
        </p:nvSpPr>
        <p:spPr>
          <a:xfrm>
            <a:off x="6022404" y="141277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7B01C47-E36B-E881-A7A3-ABE0393CD994}"/>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4CB94DD5-BAC4-B88A-4E78-FE736D03A79C}"/>
              </a:ext>
            </a:extLst>
          </p:cNvPr>
          <p:cNvSpPr/>
          <p:nvPr userDrawn="1"/>
        </p:nvSpPr>
        <p:spPr>
          <a:xfrm>
            <a:off x="4006180" y="5589240"/>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3356413-0D2A-BA4F-1027-98F66E8C2DE8}"/>
              </a:ext>
            </a:extLst>
          </p:cNvPr>
          <p:cNvSpPr/>
          <p:nvPr userDrawn="1"/>
        </p:nvSpPr>
        <p:spPr>
          <a:xfrm>
            <a:off x="8798306" y="3990134"/>
            <a:ext cx="2548982" cy="2366217"/>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13485CF-5EA9-0A67-14A2-BA97149BD682}"/>
              </a:ext>
            </a:extLst>
          </p:cNvPr>
          <p:cNvSpPr/>
          <p:nvPr userDrawn="1"/>
        </p:nvSpPr>
        <p:spPr>
          <a:xfrm>
            <a:off x="8139758" y="3640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6F6D5B97-C0D9-CCCA-D3AE-DA38BC0BF6B9}"/>
              </a:ext>
            </a:extLst>
          </p:cNvPr>
          <p:cNvGrpSpPr/>
          <p:nvPr userDrawn="1"/>
        </p:nvGrpSpPr>
        <p:grpSpPr>
          <a:xfrm>
            <a:off x="621804" y="908720"/>
            <a:ext cx="895678" cy="816650"/>
            <a:chOff x="9042930" y="4161587"/>
            <a:chExt cx="1784263" cy="1626834"/>
          </a:xfrm>
        </p:grpSpPr>
        <p:sp>
          <p:nvSpPr>
            <p:cNvPr id="12" name="Rectangle 21">
              <a:extLst>
                <a:ext uri="{FF2B5EF4-FFF2-40B4-BE49-F238E27FC236}">
                  <a16:creationId xmlns:a16="http://schemas.microsoft.com/office/drawing/2014/main" id="{517AAD47-8D95-4439-4056-E3DCE2E5C592}"/>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6FAF8603-FE8E-E71A-E350-E8E1FD8080B7}"/>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FACF6288-69D9-9074-0697-01298AA8C68F}"/>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Text Placeholder 17">
            <a:extLst>
              <a:ext uri="{FF2B5EF4-FFF2-40B4-BE49-F238E27FC236}">
                <a16:creationId xmlns:a16="http://schemas.microsoft.com/office/drawing/2014/main" id="{4606E431-0A4E-C17E-0A3F-9F4C9AB3B083}"/>
              </a:ext>
            </a:extLst>
          </p:cNvPr>
          <p:cNvSpPr>
            <a:spLocks noGrp="1"/>
          </p:cNvSpPr>
          <p:nvPr>
            <p:ph type="body" sz="quarter" idx="13" hasCustomPrompt="1"/>
          </p:nvPr>
        </p:nvSpPr>
        <p:spPr>
          <a:xfrm>
            <a:off x="2581041" y="1628800"/>
            <a:ext cx="7026744" cy="2089770"/>
          </a:xfrm>
        </p:spPr>
        <p:txBody>
          <a:bodyPr anchor="b">
            <a:noAutofit/>
          </a:bodyPr>
          <a:lstStyle>
            <a:lvl1pPr marL="0" indent="0" algn="ctr">
              <a:lnSpc>
                <a:spcPct val="90000"/>
              </a:lnSpc>
              <a:buFontTx/>
              <a:buNone/>
              <a:defRPr sz="8800" b="1">
                <a:solidFill>
                  <a:schemeClr val="bg1"/>
                </a:solidFill>
                <a:latin typeface="+mn-lt"/>
              </a:defRPr>
            </a:lvl1pPr>
          </a:lstStyle>
          <a:p>
            <a:pPr lvl="0"/>
            <a:r>
              <a:rPr lang="en-US" dirty="0"/>
              <a:t>Click to Edit</a:t>
            </a:r>
            <a:endParaRPr lang="en-IN" dirty="0"/>
          </a:p>
        </p:txBody>
      </p:sp>
      <p:sp>
        <p:nvSpPr>
          <p:cNvPr id="20" name="Text Placeholder 19">
            <a:extLst>
              <a:ext uri="{FF2B5EF4-FFF2-40B4-BE49-F238E27FC236}">
                <a16:creationId xmlns:a16="http://schemas.microsoft.com/office/drawing/2014/main" id="{75328C02-4AFE-C273-4AEE-7298B1C09A36}"/>
              </a:ext>
            </a:extLst>
          </p:cNvPr>
          <p:cNvSpPr>
            <a:spLocks noGrp="1"/>
          </p:cNvSpPr>
          <p:nvPr>
            <p:ph type="body" sz="quarter" idx="14"/>
          </p:nvPr>
        </p:nvSpPr>
        <p:spPr>
          <a:xfrm>
            <a:off x="2569028" y="3964337"/>
            <a:ext cx="7053944" cy="576263"/>
          </a:xfrm>
        </p:spPr>
        <p:txBody>
          <a:bodyPr anchor="t">
            <a:noAutofit/>
          </a:bodyPr>
          <a:lstStyle>
            <a:lvl1pPr marL="0" indent="0" algn="ctr">
              <a:buFontTx/>
              <a:buNone/>
              <a:defRPr sz="3200">
                <a:solidFill>
                  <a:schemeClr val="bg1"/>
                </a:solidFill>
                <a:latin typeface="Segoe UI Light" panose="020B0502040204020203" pitchFamily="34" charset="0"/>
                <a:cs typeface="Segoe UI Light" panose="020B0502040204020203"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 Master text styles</a:t>
            </a:r>
          </a:p>
        </p:txBody>
      </p:sp>
    </p:spTree>
    <p:extLst>
      <p:ext uri="{BB962C8B-B14F-4D97-AF65-F5344CB8AC3E}">
        <p14:creationId xmlns:p14="http://schemas.microsoft.com/office/powerpoint/2010/main" val="4101263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88150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Summar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D09DDD2-718A-5530-607C-7F43CE9AE340}"/>
              </a:ext>
            </a:extLst>
          </p:cNvPr>
          <p:cNvSpPr/>
          <p:nvPr userDrawn="1"/>
        </p:nvSpPr>
        <p:spPr>
          <a:xfrm>
            <a:off x="10621528" y="298725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036B047-E84B-5B71-DB1F-95D63E61FF25}"/>
              </a:ext>
            </a:extLst>
          </p:cNvPr>
          <p:cNvSpPr/>
          <p:nvPr userDrawn="1"/>
        </p:nvSpPr>
        <p:spPr>
          <a:xfrm>
            <a:off x="8497836" y="-105700"/>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0A965E5-7A2F-B7A2-7B5B-6F8915ED7B8E}"/>
              </a:ext>
            </a:extLst>
          </p:cNvPr>
          <p:cNvSpPr/>
          <p:nvPr userDrawn="1"/>
        </p:nvSpPr>
        <p:spPr>
          <a:xfrm>
            <a:off x="2031470" y="136524"/>
            <a:ext cx="7776864" cy="7776864"/>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9E0260F7-B0E8-3F34-5940-6442E150725D}"/>
              </a:ext>
            </a:extLst>
          </p:cNvPr>
          <p:cNvSpPr/>
          <p:nvPr userDrawn="1"/>
        </p:nvSpPr>
        <p:spPr>
          <a:xfrm>
            <a:off x="76785" y="1685443"/>
            <a:ext cx="1740326" cy="1740326"/>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90F3AFB3-FA29-B133-E63E-535143F6A22B}"/>
              </a:ext>
            </a:extLst>
          </p:cNvPr>
          <p:cNvGrpSpPr/>
          <p:nvPr userDrawn="1"/>
        </p:nvGrpSpPr>
        <p:grpSpPr>
          <a:xfrm>
            <a:off x="11049818" y="5781368"/>
            <a:ext cx="823092" cy="749782"/>
            <a:chOff x="9041297" y="4161587"/>
            <a:chExt cx="1785896" cy="1626834"/>
          </a:xfrm>
        </p:grpSpPr>
        <p:sp>
          <p:nvSpPr>
            <p:cNvPr id="12" name="Rectangle 21">
              <a:extLst>
                <a:ext uri="{FF2B5EF4-FFF2-40B4-BE49-F238E27FC236}">
                  <a16:creationId xmlns:a16="http://schemas.microsoft.com/office/drawing/2014/main" id="{69818478-FF6A-E6D0-785D-B5EC6A6E1D2B}"/>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E8AEDA6C-DE9E-951E-5262-0C48847C7013}"/>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D53A878E-54CF-45F1-F46E-C1A94BC93B5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6" name="Picture Placeholder 15">
            <a:extLst>
              <a:ext uri="{FF2B5EF4-FFF2-40B4-BE49-F238E27FC236}">
                <a16:creationId xmlns:a16="http://schemas.microsoft.com/office/drawing/2014/main" id="{0A1996CA-44CE-7875-D5D6-7B937C9BD589}"/>
              </a:ext>
            </a:extLst>
          </p:cNvPr>
          <p:cNvSpPr>
            <a:spLocks noGrp="1"/>
          </p:cNvSpPr>
          <p:nvPr>
            <p:ph type="pic" sz="quarter" idx="13"/>
          </p:nvPr>
        </p:nvSpPr>
        <p:spPr>
          <a:xfrm>
            <a:off x="1373886" y="1836798"/>
            <a:ext cx="2885556" cy="1897076"/>
          </a:xfrm>
          <a:custGeom>
            <a:avLst/>
            <a:gdLst>
              <a:gd name="connsiteX0" fmla="*/ 142565 w 2885556"/>
              <a:gd name="connsiteY0" fmla="*/ 0 h 1897076"/>
              <a:gd name="connsiteX1" fmla="*/ 2742991 w 2885556"/>
              <a:gd name="connsiteY1" fmla="*/ 0 h 1897076"/>
              <a:gd name="connsiteX2" fmla="*/ 2885556 w 2885556"/>
              <a:gd name="connsiteY2" fmla="*/ 142565 h 1897076"/>
              <a:gd name="connsiteX3" fmla="*/ 2885556 w 2885556"/>
              <a:gd name="connsiteY3" fmla="*/ 1754511 h 1897076"/>
              <a:gd name="connsiteX4" fmla="*/ 2742991 w 2885556"/>
              <a:gd name="connsiteY4" fmla="*/ 1897076 h 1897076"/>
              <a:gd name="connsiteX5" fmla="*/ 142565 w 2885556"/>
              <a:gd name="connsiteY5" fmla="*/ 1897076 h 1897076"/>
              <a:gd name="connsiteX6" fmla="*/ 0 w 2885556"/>
              <a:gd name="connsiteY6" fmla="*/ 1754511 h 1897076"/>
              <a:gd name="connsiteX7" fmla="*/ 0 w 2885556"/>
              <a:gd name="connsiteY7" fmla="*/ 142565 h 1897076"/>
              <a:gd name="connsiteX8" fmla="*/ 142565 w 2885556"/>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5556" h="1897076">
                <a:moveTo>
                  <a:pt x="142565" y="0"/>
                </a:moveTo>
                <a:lnTo>
                  <a:pt x="2742991" y="0"/>
                </a:lnTo>
                <a:cubicBezTo>
                  <a:pt x="2821728" y="0"/>
                  <a:pt x="2885556" y="63828"/>
                  <a:pt x="2885556" y="142565"/>
                </a:cubicBezTo>
                <a:lnTo>
                  <a:pt x="2885556" y="1754511"/>
                </a:lnTo>
                <a:cubicBezTo>
                  <a:pt x="2885556" y="1833248"/>
                  <a:pt x="2821728" y="1897076"/>
                  <a:pt x="2742991" y="1897076"/>
                </a:cubicBezTo>
                <a:lnTo>
                  <a:pt x="142565" y="1897076"/>
                </a:lnTo>
                <a:cubicBezTo>
                  <a:pt x="63828" y="1897076"/>
                  <a:pt x="0" y="1833248"/>
                  <a:pt x="0" y="1754511"/>
                </a:cubicBezTo>
                <a:lnTo>
                  <a:pt x="0" y="142565"/>
                </a:lnTo>
                <a:cubicBezTo>
                  <a:pt x="0" y="63828"/>
                  <a:pt x="63828" y="0"/>
                  <a:pt x="142565"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
        <p:nvSpPr>
          <p:cNvPr id="15" name="Picture Placeholder 14">
            <a:extLst>
              <a:ext uri="{FF2B5EF4-FFF2-40B4-BE49-F238E27FC236}">
                <a16:creationId xmlns:a16="http://schemas.microsoft.com/office/drawing/2014/main" id="{53548FC7-A8CF-E360-BCDE-E5A21A7E3868}"/>
              </a:ext>
            </a:extLst>
          </p:cNvPr>
          <p:cNvSpPr>
            <a:spLocks noGrp="1"/>
          </p:cNvSpPr>
          <p:nvPr>
            <p:ph type="pic" sz="quarter" idx="14"/>
          </p:nvPr>
        </p:nvSpPr>
        <p:spPr>
          <a:xfrm>
            <a:off x="8787222" y="1650675"/>
            <a:ext cx="2790439" cy="1897076"/>
          </a:xfrm>
          <a:custGeom>
            <a:avLst/>
            <a:gdLst>
              <a:gd name="connsiteX0" fmla="*/ 137866 w 2790439"/>
              <a:gd name="connsiteY0" fmla="*/ 0 h 1897076"/>
              <a:gd name="connsiteX1" fmla="*/ 2652574 w 2790439"/>
              <a:gd name="connsiteY1" fmla="*/ 0 h 1897076"/>
              <a:gd name="connsiteX2" fmla="*/ 2790439 w 2790439"/>
              <a:gd name="connsiteY2" fmla="*/ 142565 h 1897076"/>
              <a:gd name="connsiteX3" fmla="*/ 2790439 w 2790439"/>
              <a:gd name="connsiteY3" fmla="*/ 1754511 h 1897076"/>
              <a:gd name="connsiteX4" fmla="*/ 2652574 w 2790439"/>
              <a:gd name="connsiteY4" fmla="*/ 1897076 h 1897076"/>
              <a:gd name="connsiteX5" fmla="*/ 137866 w 2790439"/>
              <a:gd name="connsiteY5" fmla="*/ 1897076 h 1897076"/>
              <a:gd name="connsiteX6" fmla="*/ 0 w 2790439"/>
              <a:gd name="connsiteY6" fmla="*/ 1754511 h 1897076"/>
              <a:gd name="connsiteX7" fmla="*/ 0 w 2790439"/>
              <a:gd name="connsiteY7" fmla="*/ 142565 h 1897076"/>
              <a:gd name="connsiteX8" fmla="*/ 137866 w 2790439"/>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0439" h="1897076">
                <a:moveTo>
                  <a:pt x="137866" y="0"/>
                </a:moveTo>
                <a:lnTo>
                  <a:pt x="2652574" y="0"/>
                </a:lnTo>
                <a:cubicBezTo>
                  <a:pt x="2728715" y="0"/>
                  <a:pt x="2790439" y="63828"/>
                  <a:pt x="2790439" y="142565"/>
                </a:cubicBezTo>
                <a:lnTo>
                  <a:pt x="2790439" y="1754511"/>
                </a:lnTo>
                <a:cubicBezTo>
                  <a:pt x="2790439" y="1833248"/>
                  <a:pt x="2728715" y="1897076"/>
                  <a:pt x="2652574" y="1897076"/>
                </a:cubicBezTo>
                <a:lnTo>
                  <a:pt x="137866" y="1897076"/>
                </a:lnTo>
                <a:cubicBezTo>
                  <a:pt x="61724" y="1897076"/>
                  <a:pt x="0" y="1833248"/>
                  <a:pt x="0" y="1754511"/>
                </a:cubicBezTo>
                <a:lnTo>
                  <a:pt x="0" y="142565"/>
                </a:lnTo>
                <a:cubicBezTo>
                  <a:pt x="0" y="63828"/>
                  <a:pt x="61724" y="0"/>
                  <a:pt x="137866"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Tree>
    <p:extLst>
      <p:ext uri="{BB962C8B-B14F-4D97-AF65-F5344CB8AC3E}">
        <p14:creationId xmlns:p14="http://schemas.microsoft.com/office/powerpoint/2010/main" val="403808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vorite Project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9" name="Picture Placeholder 28">
            <a:extLst>
              <a:ext uri="{FF2B5EF4-FFF2-40B4-BE49-F238E27FC236}">
                <a16:creationId xmlns:a16="http://schemas.microsoft.com/office/drawing/2014/main" id="{F43EC278-7DE0-9968-1D25-0F48E7D6F7DE}"/>
              </a:ext>
            </a:extLst>
          </p:cNvPr>
          <p:cNvSpPr>
            <a:spLocks noGrp="1"/>
          </p:cNvSpPr>
          <p:nvPr>
            <p:ph type="pic" sz="quarter" idx="13"/>
          </p:nvPr>
        </p:nvSpPr>
        <p:spPr>
          <a:xfrm>
            <a:off x="-1" y="2"/>
            <a:ext cx="8542684" cy="4725143"/>
          </a:xfrm>
          <a:custGeom>
            <a:avLst/>
            <a:gdLst>
              <a:gd name="connsiteX0" fmla="*/ 0 w 8542684"/>
              <a:gd name="connsiteY0" fmla="*/ 0 h 4725143"/>
              <a:gd name="connsiteX1" fmla="*/ 8542684 w 8542684"/>
              <a:gd name="connsiteY1" fmla="*/ 1 h 4725143"/>
              <a:gd name="connsiteX2" fmla="*/ 8542684 w 8542684"/>
              <a:gd name="connsiteY2" fmla="*/ 4423143 h 4725143"/>
              <a:gd name="connsiteX3" fmla="*/ 8240684 w 8542684"/>
              <a:gd name="connsiteY3" fmla="*/ 4725143 h 4725143"/>
              <a:gd name="connsiteX4" fmla="*/ 0 w 8542684"/>
              <a:gd name="connsiteY4" fmla="*/ 4725143 h 472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2684" h="4725143">
                <a:moveTo>
                  <a:pt x="0" y="0"/>
                </a:moveTo>
                <a:lnTo>
                  <a:pt x="8542684" y="1"/>
                </a:lnTo>
                <a:lnTo>
                  <a:pt x="8542684" y="4423143"/>
                </a:lnTo>
                <a:cubicBezTo>
                  <a:pt x="8542684" y="4589933"/>
                  <a:pt x="8407474" y="4725143"/>
                  <a:pt x="8240684" y="4725143"/>
                </a:cubicBezTo>
                <a:lnTo>
                  <a:pt x="0" y="4725143"/>
                </a:lnTo>
                <a:close/>
              </a:path>
            </a:pathLst>
          </a:custGeom>
        </p:spPr>
        <p:txBody>
          <a:bodyPr wrap="square" anchor="ctr">
            <a:noAutofit/>
          </a:bodyPr>
          <a:lstStyle>
            <a:lvl1pPr marL="0" indent="0" algn="ctr">
              <a:buFontTx/>
              <a:buNone/>
              <a:defRPr>
                <a:solidFill>
                  <a:schemeClr val="bg1"/>
                </a:solidFill>
              </a:defRPr>
            </a:lvl1pPr>
          </a:lstStyle>
          <a:p>
            <a:endParaRPr lang="en-IN"/>
          </a:p>
        </p:txBody>
      </p:sp>
      <p:sp>
        <p:nvSpPr>
          <p:cNvPr id="6" name="Oval 5">
            <a:extLst>
              <a:ext uri="{FF2B5EF4-FFF2-40B4-BE49-F238E27FC236}">
                <a16:creationId xmlns:a16="http://schemas.microsoft.com/office/drawing/2014/main" id="{D618B3FF-9945-EF91-A307-FD07DE70865F}"/>
              </a:ext>
            </a:extLst>
          </p:cNvPr>
          <p:cNvSpPr/>
          <p:nvPr userDrawn="1"/>
        </p:nvSpPr>
        <p:spPr>
          <a:xfrm>
            <a:off x="10486900" y="1139783"/>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EB8F261-FD08-6232-FEDB-A027594063C5}"/>
              </a:ext>
            </a:extLst>
          </p:cNvPr>
          <p:cNvSpPr/>
          <p:nvPr userDrawn="1"/>
        </p:nvSpPr>
        <p:spPr>
          <a:xfrm>
            <a:off x="574587" y="1866191"/>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471BAE5-D251-B5C1-4C81-463BCB90E28E}"/>
              </a:ext>
            </a:extLst>
          </p:cNvPr>
          <p:cNvGrpSpPr/>
          <p:nvPr userDrawn="1"/>
        </p:nvGrpSpPr>
        <p:grpSpPr>
          <a:xfrm>
            <a:off x="10342884" y="764704"/>
            <a:ext cx="823092" cy="749782"/>
            <a:chOff x="9041297" y="4161587"/>
            <a:chExt cx="1785896" cy="1626834"/>
          </a:xfrm>
        </p:grpSpPr>
        <p:sp>
          <p:nvSpPr>
            <p:cNvPr id="9" name="Rectangle 21">
              <a:extLst>
                <a:ext uri="{FF2B5EF4-FFF2-40B4-BE49-F238E27FC236}">
                  <a16:creationId xmlns:a16="http://schemas.microsoft.com/office/drawing/2014/main" id="{AC3C0AB2-7E29-2057-6B74-9A4B41BEA34F}"/>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8D01188-FBE1-6484-45FA-CCC4E44D3BFC}"/>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BA52E598-0B8A-D81D-2F91-C5BF6071EEB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267408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ole and Challeng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AE8F6DB-E423-5824-8E40-EBCF6D6AE412}"/>
              </a:ext>
            </a:extLst>
          </p:cNvPr>
          <p:cNvSpPr/>
          <p:nvPr userDrawn="1"/>
        </p:nvSpPr>
        <p:spPr>
          <a:xfrm>
            <a:off x="2031470" y="113098"/>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85C18EC8-1590-0384-8945-EB47D564544F}"/>
              </a:ext>
            </a:extLst>
          </p:cNvPr>
          <p:cNvSpPr/>
          <p:nvPr userDrawn="1"/>
        </p:nvSpPr>
        <p:spPr>
          <a:xfrm>
            <a:off x="7401622" y="2887561"/>
            <a:ext cx="4177762" cy="379870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2024771-C1A2-9CF4-0785-09B1F3F14389}"/>
              </a:ext>
            </a:extLst>
          </p:cNvPr>
          <p:cNvSpPr/>
          <p:nvPr userDrawn="1"/>
        </p:nvSpPr>
        <p:spPr>
          <a:xfrm>
            <a:off x="-53266" y="285762"/>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98223268-5E26-7982-B6D6-DBF7EA32844F}"/>
              </a:ext>
            </a:extLst>
          </p:cNvPr>
          <p:cNvGrpSpPr/>
          <p:nvPr userDrawn="1"/>
        </p:nvGrpSpPr>
        <p:grpSpPr>
          <a:xfrm>
            <a:off x="693812" y="1862539"/>
            <a:ext cx="1481998" cy="1350002"/>
            <a:chOff x="9041297" y="4161587"/>
            <a:chExt cx="1785896" cy="1626834"/>
          </a:xfrm>
        </p:grpSpPr>
        <p:sp>
          <p:nvSpPr>
            <p:cNvPr id="13" name="Rectangle 21">
              <a:extLst>
                <a:ext uri="{FF2B5EF4-FFF2-40B4-BE49-F238E27FC236}">
                  <a16:creationId xmlns:a16="http://schemas.microsoft.com/office/drawing/2014/main" id="{473361EB-7240-D0CD-247A-A422C499CEA5}"/>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E510226E-C78B-03B1-8209-1F613E30771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21">
              <a:extLst>
                <a:ext uri="{FF2B5EF4-FFF2-40B4-BE49-F238E27FC236}">
                  <a16:creationId xmlns:a16="http://schemas.microsoft.com/office/drawing/2014/main" id="{25DAFF7E-620C-848C-1034-08AE33FEA71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2" name="Picture Placeholder 11">
            <a:extLst>
              <a:ext uri="{FF2B5EF4-FFF2-40B4-BE49-F238E27FC236}">
                <a16:creationId xmlns:a16="http://schemas.microsoft.com/office/drawing/2014/main" id="{EBDB4848-1727-2E56-1478-3928AC348CDD}"/>
              </a:ext>
            </a:extLst>
          </p:cNvPr>
          <p:cNvSpPr>
            <a:spLocks noGrp="1"/>
          </p:cNvSpPr>
          <p:nvPr>
            <p:ph type="pic" sz="quarter" idx="13"/>
          </p:nvPr>
        </p:nvSpPr>
        <p:spPr>
          <a:xfrm>
            <a:off x="-1" y="3789596"/>
            <a:ext cx="5196544" cy="2530289"/>
          </a:xfrm>
          <a:custGeom>
            <a:avLst/>
            <a:gdLst>
              <a:gd name="connsiteX0" fmla="*/ 0 w 5196544"/>
              <a:gd name="connsiteY0" fmla="*/ 0 h 2530289"/>
              <a:gd name="connsiteX1" fmla="*/ 4935874 w 5196544"/>
              <a:gd name="connsiteY1" fmla="*/ 0 h 2530289"/>
              <a:gd name="connsiteX2" fmla="*/ 5196544 w 5196544"/>
              <a:gd name="connsiteY2" fmla="*/ 260670 h 2530289"/>
              <a:gd name="connsiteX3" fmla="*/ 5196544 w 5196544"/>
              <a:gd name="connsiteY3" fmla="*/ 2269619 h 2530289"/>
              <a:gd name="connsiteX4" fmla="*/ 4935874 w 5196544"/>
              <a:gd name="connsiteY4" fmla="*/ 2530289 h 2530289"/>
              <a:gd name="connsiteX5" fmla="*/ 0 w 5196544"/>
              <a:gd name="connsiteY5" fmla="*/ 2530289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6544" h="2530289">
                <a:moveTo>
                  <a:pt x="0" y="0"/>
                </a:moveTo>
                <a:lnTo>
                  <a:pt x="4935874" y="0"/>
                </a:lnTo>
                <a:cubicBezTo>
                  <a:pt x="5079838" y="0"/>
                  <a:pt x="5196544" y="116706"/>
                  <a:pt x="5196544" y="260670"/>
                </a:cubicBezTo>
                <a:lnTo>
                  <a:pt x="5196544" y="2269619"/>
                </a:lnTo>
                <a:cubicBezTo>
                  <a:pt x="5196544" y="2413583"/>
                  <a:pt x="5079838" y="2530289"/>
                  <a:pt x="4935874" y="2530289"/>
                </a:cubicBezTo>
                <a:lnTo>
                  <a:pt x="0" y="2530289"/>
                </a:lnTo>
                <a:close/>
              </a:path>
            </a:pathLst>
          </a:custGeom>
        </p:spPr>
        <p:txBody>
          <a:bodyPr wrap="square" anchor="ctr">
            <a:noAutofit/>
          </a:bodyPr>
          <a:lstStyle>
            <a:lvl1pPr marL="0" indent="0" algn="ctr">
              <a:buFontTx/>
              <a:buNone/>
              <a:defRPr/>
            </a:lvl1pPr>
          </a:lstStyle>
          <a:p>
            <a:endParaRPr lang="en-IN"/>
          </a:p>
        </p:txBody>
      </p:sp>
      <p:sp>
        <p:nvSpPr>
          <p:cNvPr id="11" name="Picture Placeholder 10">
            <a:extLst>
              <a:ext uri="{FF2B5EF4-FFF2-40B4-BE49-F238E27FC236}">
                <a16:creationId xmlns:a16="http://schemas.microsoft.com/office/drawing/2014/main" id="{6DA29905-76E8-0CD0-2A05-BDE51CC0B3B9}"/>
              </a:ext>
            </a:extLst>
          </p:cNvPr>
          <p:cNvSpPr>
            <a:spLocks noGrp="1"/>
          </p:cNvSpPr>
          <p:nvPr>
            <p:ph type="pic" sz="quarter" idx="14"/>
          </p:nvPr>
        </p:nvSpPr>
        <p:spPr>
          <a:xfrm>
            <a:off x="6957033" y="499099"/>
            <a:ext cx="5196545" cy="2530289"/>
          </a:xfrm>
          <a:custGeom>
            <a:avLst/>
            <a:gdLst>
              <a:gd name="connsiteX0" fmla="*/ 260670 w 5196545"/>
              <a:gd name="connsiteY0" fmla="*/ 0 h 2530289"/>
              <a:gd name="connsiteX1" fmla="*/ 5196545 w 5196545"/>
              <a:gd name="connsiteY1" fmla="*/ 0 h 2530289"/>
              <a:gd name="connsiteX2" fmla="*/ 5196545 w 5196545"/>
              <a:gd name="connsiteY2" fmla="*/ 2530289 h 2530289"/>
              <a:gd name="connsiteX3" fmla="*/ 260670 w 5196545"/>
              <a:gd name="connsiteY3" fmla="*/ 2530289 h 2530289"/>
              <a:gd name="connsiteX4" fmla="*/ 0 w 5196545"/>
              <a:gd name="connsiteY4" fmla="*/ 2269619 h 2530289"/>
              <a:gd name="connsiteX5" fmla="*/ 0 w 5196545"/>
              <a:gd name="connsiteY5" fmla="*/ 260670 h 2530289"/>
              <a:gd name="connsiteX6" fmla="*/ 260670 w 5196545"/>
              <a:gd name="connsiteY6" fmla="*/ 0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6545" h="2530289">
                <a:moveTo>
                  <a:pt x="260670" y="0"/>
                </a:moveTo>
                <a:lnTo>
                  <a:pt x="5196545" y="0"/>
                </a:lnTo>
                <a:lnTo>
                  <a:pt x="5196545" y="2530289"/>
                </a:lnTo>
                <a:lnTo>
                  <a:pt x="260670" y="2530289"/>
                </a:lnTo>
                <a:cubicBezTo>
                  <a:pt x="116706" y="2530289"/>
                  <a:pt x="0" y="2413583"/>
                  <a:pt x="0" y="2269619"/>
                </a:cubicBezTo>
                <a:lnTo>
                  <a:pt x="0" y="260670"/>
                </a:lnTo>
                <a:cubicBezTo>
                  <a:pt x="0" y="116706"/>
                  <a:pt x="116706" y="0"/>
                  <a:pt x="260670" y="0"/>
                </a:cubicBezTo>
                <a:close/>
              </a:path>
            </a:pathLst>
          </a:custGeom>
        </p:spPr>
        <p:txBody>
          <a:bodyPr wrap="square" anchor="ctr">
            <a:noAutofit/>
          </a:bodyPr>
          <a:lstStyle>
            <a:lvl1pPr marL="0" indent="0" algn="ctr">
              <a:buFontTx/>
              <a:buNone/>
              <a:defRPr/>
            </a:lvl1pPr>
          </a:lstStyle>
          <a:p>
            <a:endParaRPr lang="en-IN"/>
          </a:p>
        </p:txBody>
      </p:sp>
    </p:spTree>
    <p:extLst>
      <p:ext uri="{BB962C8B-B14F-4D97-AF65-F5344CB8AC3E}">
        <p14:creationId xmlns:p14="http://schemas.microsoft.com/office/powerpoint/2010/main" val="189652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orking Process">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955E105A-4E83-AB08-FA97-E54AA1CF7F51}"/>
              </a:ext>
            </a:extLst>
          </p:cNvPr>
          <p:cNvSpPr/>
          <p:nvPr userDrawn="1"/>
        </p:nvSpPr>
        <p:spPr>
          <a:xfrm>
            <a:off x="-112074" y="1134713"/>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BCF35899-4D99-905B-B4F2-D6844C798891}"/>
              </a:ext>
            </a:extLst>
          </p:cNvPr>
          <p:cNvSpPr/>
          <p:nvPr userDrawn="1"/>
        </p:nvSpPr>
        <p:spPr>
          <a:xfrm>
            <a:off x="3470646" y="5352607"/>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0091D49-8FF6-44A4-6E50-649B5357E707}"/>
              </a:ext>
            </a:extLst>
          </p:cNvPr>
          <p:cNvSpPr/>
          <p:nvPr userDrawn="1"/>
        </p:nvSpPr>
        <p:spPr>
          <a:xfrm>
            <a:off x="8974732" y="260648"/>
            <a:ext cx="2889589" cy="288958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D32FAAD-EFB9-FB5E-5132-BF75FB23C5B9}"/>
              </a:ext>
            </a:extLst>
          </p:cNvPr>
          <p:cNvGrpSpPr/>
          <p:nvPr userDrawn="1"/>
        </p:nvGrpSpPr>
        <p:grpSpPr>
          <a:xfrm>
            <a:off x="1629916" y="4911213"/>
            <a:ext cx="1093122" cy="995761"/>
            <a:chOff x="9041297" y="4161587"/>
            <a:chExt cx="1785896" cy="1626834"/>
          </a:xfrm>
        </p:grpSpPr>
        <p:sp>
          <p:nvSpPr>
            <p:cNvPr id="9" name="Rectangle 21">
              <a:extLst>
                <a:ext uri="{FF2B5EF4-FFF2-40B4-BE49-F238E27FC236}">
                  <a16:creationId xmlns:a16="http://schemas.microsoft.com/office/drawing/2014/main" id="{F544F713-0626-9341-521D-ACF078E4B698}"/>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BCBDAB6-362B-1DF0-0FAE-7A02FFACA3EB}"/>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29573330-DEB9-4550-B8A5-65A78D948FD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79810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 Solution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A2ABD35E-9682-0689-E349-CFB24514E365}"/>
              </a:ext>
            </a:extLst>
          </p:cNvPr>
          <p:cNvSpPr>
            <a:spLocks noGrp="1"/>
          </p:cNvSpPr>
          <p:nvPr>
            <p:ph type="pic" sz="quarter" idx="13"/>
          </p:nvPr>
        </p:nvSpPr>
        <p:spPr>
          <a:xfrm>
            <a:off x="4366219" y="-1"/>
            <a:ext cx="3456384" cy="6858000"/>
          </a:xfrm>
          <a:custGeom>
            <a:avLst/>
            <a:gdLst>
              <a:gd name="connsiteX0" fmla="*/ 0 w 3456384"/>
              <a:gd name="connsiteY0" fmla="*/ 0 h 6858000"/>
              <a:gd name="connsiteX1" fmla="*/ 3456384 w 3456384"/>
              <a:gd name="connsiteY1" fmla="*/ 0 h 6858000"/>
              <a:gd name="connsiteX2" fmla="*/ 3456384 w 3456384"/>
              <a:gd name="connsiteY2" fmla="*/ 6858000 h 6858000"/>
              <a:gd name="connsiteX3" fmla="*/ 0 w 34563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56384" h="6858000">
                <a:moveTo>
                  <a:pt x="0" y="0"/>
                </a:moveTo>
                <a:lnTo>
                  <a:pt x="3456384" y="0"/>
                </a:lnTo>
                <a:lnTo>
                  <a:pt x="3456384" y="6858000"/>
                </a:lnTo>
                <a:lnTo>
                  <a:pt x="0" y="6858000"/>
                </a:ln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
        <p:nvSpPr>
          <p:cNvPr id="9" name="Oval 8">
            <a:extLst>
              <a:ext uri="{FF2B5EF4-FFF2-40B4-BE49-F238E27FC236}">
                <a16:creationId xmlns:a16="http://schemas.microsoft.com/office/drawing/2014/main" id="{3CF36DBE-8C3C-5FFA-1B6D-BBA3EB42C9E6}"/>
              </a:ext>
            </a:extLst>
          </p:cNvPr>
          <p:cNvSpPr/>
          <p:nvPr userDrawn="1"/>
        </p:nvSpPr>
        <p:spPr>
          <a:xfrm>
            <a:off x="693812" y="3717032"/>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2AE2CFA-3D44-4D90-B177-7FA345E40C5A}"/>
              </a:ext>
            </a:extLst>
          </p:cNvPr>
          <p:cNvSpPr/>
          <p:nvPr userDrawn="1"/>
        </p:nvSpPr>
        <p:spPr>
          <a:xfrm>
            <a:off x="7246540" y="285293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CF41C3-C6F1-F882-333B-EED080768DDF}"/>
              </a:ext>
            </a:extLst>
          </p:cNvPr>
          <p:cNvSpPr/>
          <p:nvPr userDrawn="1"/>
        </p:nvSpPr>
        <p:spPr>
          <a:xfrm>
            <a:off x="8752862" y="1340768"/>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094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Key Learning">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A43344E9-47A5-634C-C400-FEC731CC652B}"/>
              </a:ext>
            </a:extLst>
          </p:cNvPr>
          <p:cNvSpPr/>
          <p:nvPr userDrawn="1"/>
        </p:nvSpPr>
        <p:spPr>
          <a:xfrm>
            <a:off x="7246540" y="548680"/>
            <a:ext cx="4204899" cy="365251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952AD982-DDE0-ED88-AAB9-023B25D3DC0D}"/>
              </a:ext>
            </a:extLst>
          </p:cNvPr>
          <p:cNvSpPr/>
          <p:nvPr userDrawn="1"/>
        </p:nvSpPr>
        <p:spPr>
          <a:xfrm>
            <a:off x="1629916" y="1988840"/>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037CC38-3B86-88D7-8B60-F6CF73143D95}"/>
              </a:ext>
            </a:extLst>
          </p:cNvPr>
          <p:cNvSpPr/>
          <p:nvPr userDrawn="1"/>
        </p:nvSpPr>
        <p:spPr>
          <a:xfrm>
            <a:off x="3574132" y="980728"/>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9897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ject Result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0B86E4F-34C1-148E-1A40-D3A2E2345FDF}"/>
              </a:ext>
            </a:extLst>
          </p:cNvPr>
          <p:cNvSpPr>
            <a:spLocks noGrp="1"/>
          </p:cNvSpPr>
          <p:nvPr>
            <p:ph type="pic" sz="quarter" idx="13"/>
          </p:nvPr>
        </p:nvSpPr>
        <p:spPr>
          <a:xfrm>
            <a:off x="0" y="0"/>
            <a:ext cx="12188825" cy="6858000"/>
          </a:xfrm>
        </p:spPr>
        <p:txBody>
          <a:bodyPr anchor="ct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66060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wards and Accolades">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D312E39-80A4-68EB-240C-63C62C5FE84A}"/>
              </a:ext>
            </a:extLst>
          </p:cNvPr>
          <p:cNvSpPr>
            <a:spLocks/>
          </p:cNvSpPr>
          <p:nvPr userDrawn="1"/>
        </p:nvSpPr>
        <p:spPr>
          <a:xfrm>
            <a:off x="43246" y="-150261"/>
            <a:ext cx="4772070" cy="439248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B521BB35-372F-F744-A74B-74F6679F59AC}"/>
              </a:ext>
            </a:extLst>
          </p:cNvPr>
          <p:cNvSpPr/>
          <p:nvPr userDrawn="1"/>
        </p:nvSpPr>
        <p:spPr>
          <a:xfrm>
            <a:off x="3286100" y="1890341"/>
            <a:ext cx="4602728" cy="4602728"/>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B57F13D-894A-2BE4-E93A-C29B0CF0AB21}"/>
              </a:ext>
            </a:extLst>
          </p:cNvPr>
          <p:cNvSpPr/>
          <p:nvPr userDrawn="1"/>
        </p:nvSpPr>
        <p:spPr>
          <a:xfrm>
            <a:off x="9712169" y="1036456"/>
            <a:ext cx="2433407" cy="2433407"/>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3FD384F9-5B31-DDF1-61F3-0A39AAF59DE0}"/>
              </a:ext>
            </a:extLst>
          </p:cNvPr>
          <p:cNvSpPr/>
          <p:nvPr userDrawn="1"/>
        </p:nvSpPr>
        <p:spPr>
          <a:xfrm>
            <a:off x="7674850" y="764704"/>
            <a:ext cx="2866480" cy="2866480"/>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22AEF3D8-F660-DF17-44F7-6173C8E7C23B}"/>
              </a:ext>
            </a:extLst>
          </p:cNvPr>
          <p:cNvSpPr>
            <a:spLocks noGrp="1"/>
          </p:cNvSpPr>
          <p:nvPr>
            <p:ph type="pic" sz="quarter" idx="13"/>
          </p:nvPr>
        </p:nvSpPr>
        <p:spPr>
          <a:xfrm>
            <a:off x="4815316" y="1128482"/>
            <a:ext cx="2558190" cy="4667348"/>
          </a:xfrm>
          <a:custGeom>
            <a:avLst/>
            <a:gdLst>
              <a:gd name="connsiteX0" fmla="*/ 154591 w 2558190"/>
              <a:gd name="connsiteY0" fmla="*/ 0 h 4667348"/>
              <a:gd name="connsiteX1" fmla="*/ 2403599 w 2558190"/>
              <a:gd name="connsiteY1" fmla="*/ 0 h 4667348"/>
              <a:gd name="connsiteX2" fmla="*/ 2558190 w 2558190"/>
              <a:gd name="connsiteY2" fmla="*/ 154591 h 4667348"/>
              <a:gd name="connsiteX3" fmla="*/ 2558190 w 2558190"/>
              <a:gd name="connsiteY3" fmla="*/ 4512757 h 4667348"/>
              <a:gd name="connsiteX4" fmla="*/ 2403599 w 2558190"/>
              <a:gd name="connsiteY4" fmla="*/ 4667348 h 4667348"/>
              <a:gd name="connsiteX5" fmla="*/ 154591 w 2558190"/>
              <a:gd name="connsiteY5" fmla="*/ 4667348 h 4667348"/>
              <a:gd name="connsiteX6" fmla="*/ 0 w 2558190"/>
              <a:gd name="connsiteY6" fmla="*/ 4512757 h 4667348"/>
              <a:gd name="connsiteX7" fmla="*/ 0 w 2558190"/>
              <a:gd name="connsiteY7" fmla="*/ 154591 h 4667348"/>
              <a:gd name="connsiteX8" fmla="*/ 154591 w 2558190"/>
              <a:gd name="connsiteY8" fmla="*/ 0 h 46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190" h="4667348">
                <a:moveTo>
                  <a:pt x="154591" y="0"/>
                </a:moveTo>
                <a:lnTo>
                  <a:pt x="2403599" y="0"/>
                </a:lnTo>
                <a:cubicBezTo>
                  <a:pt x="2488977" y="0"/>
                  <a:pt x="2558190" y="69213"/>
                  <a:pt x="2558190" y="154591"/>
                </a:cubicBezTo>
                <a:lnTo>
                  <a:pt x="2558190" y="4512757"/>
                </a:lnTo>
                <a:cubicBezTo>
                  <a:pt x="2558190" y="4598135"/>
                  <a:pt x="2488977" y="4667348"/>
                  <a:pt x="2403599" y="4667348"/>
                </a:cubicBezTo>
                <a:lnTo>
                  <a:pt x="154591" y="4667348"/>
                </a:lnTo>
                <a:cubicBezTo>
                  <a:pt x="69213" y="4667348"/>
                  <a:pt x="0" y="4598135"/>
                  <a:pt x="0" y="4512757"/>
                </a:cubicBezTo>
                <a:lnTo>
                  <a:pt x="0" y="154591"/>
                </a:lnTo>
                <a:cubicBezTo>
                  <a:pt x="0" y="69213"/>
                  <a:pt x="69213" y="0"/>
                  <a:pt x="154591" y="0"/>
                </a:cubicBez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Tree>
    <p:extLst>
      <p:ext uri="{BB962C8B-B14F-4D97-AF65-F5344CB8AC3E}">
        <p14:creationId xmlns:p14="http://schemas.microsoft.com/office/powerpoint/2010/main" val="883792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53580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2" name="Picture Placeholder 21">
            <a:extLst>
              <a:ext uri="{FF2B5EF4-FFF2-40B4-BE49-F238E27FC236}">
                <a16:creationId xmlns:a16="http://schemas.microsoft.com/office/drawing/2014/main" id="{2B5650C2-E08C-4598-8EC7-89A8D48FE6AC}"/>
              </a:ext>
            </a:extLst>
          </p:cNvPr>
          <p:cNvSpPr>
            <a:spLocks noGrp="1"/>
          </p:cNvSpPr>
          <p:nvPr>
            <p:ph type="pic" sz="quarter" idx="13"/>
          </p:nvPr>
        </p:nvSpPr>
        <p:spPr>
          <a:xfrm>
            <a:off x="162867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1" name="Picture Placeholder 20">
            <a:extLst>
              <a:ext uri="{FF2B5EF4-FFF2-40B4-BE49-F238E27FC236}">
                <a16:creationId xmlns:a16="http://schemas.microsoft.com/office/drawing/2014/main" id="{0A257FD5-133A-4019-839B-9B8D9C920F6E}"/>
              </a:ext>
            </a:extLst>
          </p:cNvPr>
          <p:cNvSpPr>
            <a:spLocks noGrp="1"/>
          </p:cNvSpPr>
          <p:nvPr>
            <p:ph type="pic" sz="quarter" idx="14"/>
          </p:nvPr>
        </p:nvSpPr>
        <p:spPr>
          <a:xfrm>
            <a:off x="4029768"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0" name="Picture Placeholder 19">
            <a:extLst>
              <a:ext uri="{FF2B5EF4-FFF2-40B4-BE49-F238E27FC236}">
                <a16:creationId xmlns:a16="http://schemas.microsoft.com/office/drawing/2014/main" id="{E1F55C54-E9B3-40ED-8D05-3526488BFA39}"/>
              </a:ext>
            </a:extLst>
          </p:cNvPr>
          <p:cNvSpPr>
            <a:spLocks noGrp="1"/>
          </p:cNvSpPr>
          <p:nvPr>
            <p:ph type="pic" sz="quarter" idx="15"/>
          </p:nvPr>
        </p:nvSpPr>
        <p:spPr>
          <a:xfrm>
            <a:off x="6430861"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19" name="Picture Placeholder 18">
            <a:extLst>
              <a:ext uri="{FF2B5EF4-FFF2-40B4-BE49-F238E27FC236}">
                <a16:creationId xmlns:a16="http://schemas.microsoft.com/office/drawing/2014/main" id="{CDCA4FEE-6297-46D0-BF4D-ECE364C17E89}"/>
              </a:ext>
            </a:extLst>
          </p:cNvPr>
          <p:cNvSpPr>
            <a:spLocks noGrp="1"/>
          </p:cNvSpPr>
          <p:nvPr>
            <p:ph type="pic" sz="quarter" idx="16"/>
          </p:nvPr>
        </p:nvSpPr>
        <p:spPr>
          <a:xfrm>
            <a:off x="883195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Tree>
    <p:extLst>
      <p:ext uri="{BB962C8B-B14F-4D97-AF65-F5344CB8AC3E}">
        <p14:creationId xmlns:p14="http://schemas.microsoft.com/office/powerpoint/2010/main" val="794828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9646-C95C-4912-8FE7-AD51417CD8AC}"/>
              </a:ext>
            </a:extLst>
          </p:cNvPr>
          <p:cNvSpPr>
            <a:spLocks noGrp="1"/>
          </p:cNvSpPr>
          <p:nvPr>
            <p:ph type="ctrTitle"/>
          </p:nvPr>
        </p:nvSpPr>
        <p:spPr>
          <a:xfrm>
            <a:off x="1523603" y="1122363"/>
            <a:ext cx="9141619"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6D4B7A2D-77B9-418F-8D23-FF03B828B915}"/>
              </a:ext>
            </a:extLst>
          </p:cNvPr>
          <p:cNvSpPr>
            <a:spLocks noGrp="1"/>
          </p:cNvSpPr>
          <p:nvPr>
            <p:ph type="subTitle" idx="1"/>
          </p:nvPr>
        </p:nvSpPr>
        <p:spPr>
          <a:xfrm>
            <a:off x="1523603" y="3602037"/>
            <a:ext cx="9141619" cy="1655763"/>
          </a:xfrm>
        </p:spPr>
        <p:txBody>
          <a:bodyPr/>
          <a:lstStyle>
            <a:lvl1pPr marL="0" indent="0" algn="ctr">
              <a:buNone/>
              <a:defRPr sz="2399"/>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DD8B1C-50F8-4651-B30F-2E38793FE432}"/>
              </a:ext>
            </a:extLst>
          </p:cNvPr>
          <p:cNvSpPr>
            <a:spLocks noGrp="1"/>
          </p:cNvSpPr>
          <p:nvPr>
            <p:ph type="dt" sz="half" idx="10"/>
          </p:nvPr>
        </p:nvSpPr>
        <p:spPr/>
        <p:txBody>
          <a:bodyPr/>
          <a:lstStyle/>
          <a:p>
            <a:fld id="{497CC2A5-34CE-42E5-A099-A0D316B7FBCA}" type="datetimeFigureOut">
              <a:rPr lang="en-US" smtClean="0"/>
              <a:t>12/12/2023</a:t>
            </a:fld>
            <a:endParaRPr lang="en-US"/>
          </a:p>
        </p:txBody>
      </p:sp>
      <p:sp>
        <p:nvSpPr>
          <p:cNvPr id="5" name="Footer Placeholder 4">
            <a:extLst>
              <a:ext uri="{FF2B5EF4-FFF2-40B4-BE49-F238E27FC236}">
                <a16:creationId xmlns:a16="http://schemas.microsoft.com/office/drawing/2014/main" id="{EEE5FC17-A21A-4477-A23F-E93862090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0115D-92EA-45CA-B64F-E32020BCF767}"/>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6980370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9444-C7E5-4C7F-85D1-191269132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FA633C-B1D9-4CDA-97FE-87B9F668AF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6525D-1BD9-4103-ADEE-E3F51D0360D4}"/>
              </a:ext>
            </a:extLst>
          </p:cNvPr>
          <p:cNvSpPr>
            <a:spLocks noGrp="1"/>
          </p:cNvSpPr>
          <p:nvPr>
            <p:ph type="dt" sz="half" idx="10"/>
          </p:nvPr>
        </p:nvSpPr>
        <p:spPr/>
        <p:txBody>
          <a:bodyPr/>
          <a:lstStyle/>
          <a:p>
            <a:fld id="{497CC2A5-34CE-42E5-A099-A0D316B7FBCA}" type="datetimeFigureOut">
              <a:rPr lang="en-US" smtClean="0"/>
              <a:t>12/12/2023</a:t>
            </a:fld>
            <a:endParaRPr lang="en-US"/>
          </a:p>
        </p:txBody>
      </p:sp>
      <p:sp>
        <p:nvSpPr>
          <p:cNvPr id="5" name="Footer Placeholder 4">
            <a:extLst>
              <a:ext uri="{FF2B5EF4-FFF2-40B4-BE49-F238E27FC236}">
                <a16:creationId xmlns:a16="http://schemas.microsoft.com/office/drawing/2014/main" id="{2D9A2D16-E8D0-47DB-8084-BF11A982E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83B8C-BFA9-4640-A00E-3716F9BF1C20}"/>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913083261"/>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70" y="-174172"/>
            <a:ext cx="8410275" cy="720634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0"/>
            </a:lvl1pPr>
          </a:lstStyle>
          <a:p>
            <a:endParaRPr lang="en-US"/>
          </a:p>
        </p:txBody>
      </p:sp>
    </p:spTree>
    <p:extLst>
      <p:ext uri="{BB962C8B-B14F-4D97-AF65-F5344CB8AC3E}">
        <p14:creationId xmlns:p14="http://schemas.microsoft.com/office/powerpoint/2010/main" val="2500557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12/12/2023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 id="2147483672"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12/12/2023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1244598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1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18.xml"/><Relationship Id="rId4" Type="http://schemas.openxmlformats.org/officeDocument/2006/relationships/image" Target="../media/image111.png"/></Relationships>
</file>

<file path=ppt/slides/_rels/slide1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customXml" Target="../ink/ink20.xml"/><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3" Type="http://schemas.openxmlformats.org/officeDocument/2006/relationships/hyperlink" Target="https://122.162.240.164:44330/sap/bc/ui2/flp#Shell-home" TargetMode="External"/><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customXml" Target="../ink/ink22.xml"/><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customXml" Target="../ink/ink24.xml"/><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26.xml"/><Relationship Id="rId4" Type="http://schemas.openxmlformats.org/officeDocument/2006/relationships/image" Target="../media/image111.png"/></Relationships>
</file>

<file path=ppt/slides/_rels/slide17.xml.rels><?xml version="1.0" encoding="UTF-8" standalone="yes"?>
<Relationships xmlns="http://schemas.openxmlformats.org/package/2006/relationships"><Relationship Id="rId3" Type="http://schemas.openxmlformats.org/officeDocument/2006/relationships/customXml" Target="../ink/ink27.xml"/><Relationship Id="rId7" Type="http://schemas.openxmlformats.org/officeDocument/2006/relationships/image" Target="../media/image11.gif"/><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gif"/><Relationship Id="rId5" Type="http://schemas.openxmlformats.org/officeDocument/2006/relationships/customXml" Target="../ink/ink28.xml"/><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customXml" Target="../ink/ink30.xml"/><Relationship Id="rId4" Type="http://schemas.openxmlformats.org/officeDocument/2006/relationships/image" Target="../media/image111.png"/></Relationships>
</file>

<file path=ppt/slides/_rels/slide19.xml.rels><?xml version="1.0" encoding="UTF-8" standalone="yes"?>
<Relationships xmlns="http://schemas.openxmlformats.org/package/2006/relationships"><Relationship Id="rId3" Type="http://schemas.openxmlformats.org/officeDocument/2006/relationships/customXml" Target="../ink/ink31.xml"/><Relationship Id="rId7" Type="http://schemas.openxmlformats.org/officeDocument/2006/relationships/image" Target="../media/image183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33.xml"/><Relationship Id="rId5" Type="http://schemas.openxmlformats.org/officeDocument/2006/relationships/customXml" Target="../ink/ink32.xml"/><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hyperlink" Target="https://youtu.be/hbtnWi032Z8" TargetMode="External"/><Relationship Id="rId3" Type="http://schemas.openxmlformats.org/officeDocument/2006/relationships/hyperlink" Target="https://youtu.be/r2LsDROiJ90" TargetMode="External"/><Relationship Id="rId7" Type="http://schemas.openxmlformats.org/officeDocument/2006/relationships/hyperlink" Target="https://youtu.be/1JkX-XuSeVE" TargetMode="External"/><Relationship Id="rId12" Type="http://schemas.openxmlformats.org/officeDocument/2006/relationships/customXml" Target="../ink/ink35.xml"/><Relationship Id="rId2" Type="http://schemas.openxmlformats.org/officeDocument/2006/relationships/hyperlink" Target="https://www.youtube.com/watch?v=fpXoTqHLeSo" TargetMode="External"/><Relationship Id="rId1" Type="http://schemas.openxmlformats.org/officeDocument/2006/relationships/slideLayout" Target="../slideLayouts/slideLayout4.xml"/><Relationship Id="rId6" Type="http://schemas.openxmlformats.org/officeDocument/2006/relationships/hyperlink" Target="https://youtu.be/KLgTI1J5d3E" TargetMode="External"/><Relationship Id="rId11" Type="http://schemas.openxmlformats.org/officeDocument/2006/relationships/image" Target="../media/image111.png"/><Relationship Id="rId5" Type="http://schemas.openxmlformats.org/officeDocument/2006/relationships/hyperlink" Target="https://youtu.be/dIMPMNlT7jQ" TargetMode="External"/><Relationship Id="rId10" Type="http://schemas.openxmlformats.org/officeDocument/2006/relationships/customXml" Target="../ink/ink34.xml"/><Relationship Id="rId4" Type="http://schemas.openxmlformats.org/officeDocument/2006/relationships/hyperlink" Target="https://youtu.be/Tm1RFOt0KMY" TargetMode="External"/><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customXml" Target="../ink/ink1.xml"/><Relationship Id="rId7" Type="http://schemas.openxmlformats.org/officeDocument/2006/relationships/image" Target="../media/image2553.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1.pn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customXml" Target="../ink/ink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1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S/4HANA CDS, SAC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3</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54050" y="540040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372263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Introduction to Facts and Dimension</a:t>
            </a:r>
            <a:endParaRPr lang="en-IN" sz="3599" b="1" dirty="0">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graphicFrame>
        <p:nvGraphicFramePr>
          <p:cNvPr id="9" name="Table 9">
            <a:extLst>
              <a:ext uri="{FF2B5EF4-FFF2-40B4-BE49-F238E27FC236}">
                <a16:creationId xmlns:a16="http://schemas.microsoft.com/office/drawing/2014/main" id="{5D39F62A-F1D9-5312-68E3-62250F779194}"/>
              </a:ext>
            </a:extLst>
          </p:cNvPr>
          <p:cNvGraphicFramePr>
            <a:graphicFrameLocks noGrp="1"/>
          </p:cNvGraphicFramePr>
          <p:nvPr/>
        </p:nvGraphicFramePr>
        <p:xfrm>
          <a:off x="3502124" y="2316480"/>
          <a:ext cx="5417255" cy="222504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888887905"/>
                    </a:ext>
                  </a:extLst>
                </a:gridCol>
                <a:gridCol w="1083451">
                  <a:extLst>
                    <a:ext uri="{9D8B030D-6E8A-4147-A177-3AD203B41FA5}">
                      <a16:colId xmlns:a16="http://schemas.microsoft.com/office/drawing/2014/main" val="2497164813"/>
                    </a:ext>
                  </a:extLst>
                </a:gridCol>
                <a:gridCol w="1083451">
                  <a:extLst>
                    <a:ext uri="{9D8B030D-6E8A-4147-A177-3AD203B41FA5}">
                      <a16:colId xmlns:a16="http://schemas.microsoft.com/office/drawing/2014/main" val="3415580854"/>
                    </a:ext>
                  </a:extLst>
                </a:gridCol>
                <a:gridCol w="1083451">
                  <a:extLst>
                    <a:ext uri="{9D8B030D-6E8A-4147-A177-3AD203B41FA5}">
                      <a16:colId xmlns:a16="http://schemas.microsoft.com/office/drawing/2014/main" val="2000405494"/>
                    </a:ext>
                  </a:extLst>
                </a:gridCol>
                <a:gridCol w="1083451">
                  <a:extLst>
                    <a:ext uri="{9D8B030D-6E8A-4147-A177-3AD203B41FA5}">
                      <a16:colId xmlns:a16="http://schemas.microsoft.com/office/drawing/2014/main" val="1060760596"/>
                    </a:ext>
                  </a:extLst>
                </a:gridCol>
              </a:tblGrid>
              <a:tr h="370840">
                <a:tc>
                  <a:txBody>
                    <a:bodyPr/>
                    <a:lstStyle/>
                    <a:p>
                      <a:r>
                        <a:rPr lang="en-US" sz="1600" dirty="0"/>
                        <a:t>SOID</a:t>
                      </a:r>
                    </a:p>
                  </a:txBody>
                  <a:tcPr/>
                </a:tc>
                <a:tc>
                  <a:txBody>
                    <a:bodyPr/>
                    <a:lstStyle/>
                    <a:p>
                      <a:r>
                        <a:rPr lang="en-US" sz="1600" dirty="0" err="1"/>
                        <a:t>CustID</a:t>
                      </a:r>
                      <a:endParaRPr lang="en-US" sz="1600" dirty="0"/>
                    </a:p>
                  </a:txBody>
                  <a:tcPr/>
                </a:tc>
                <a:tc>
                  <a:txBody>
                    <a:bodyPr/>
                    <a:lstStyle/>
                    <a:p>
                      <a:r>
                        <a:rPr lang="en-US" sz="1600" dirty="0" err="1"/>
                        <a:t>ProdId</a:t>
                      </a:r>
                      <a:endParaRPr lang="en-US" sz="1600" dirty="0"/>
                    </a:p>
                  </a:txBody>
                  <a:tcPr/>
                </a:tc>
                <a:tc>
                  <a:txBody>
                    <a:bodyPr/>
                    <a:lstStyle/>
                    <a:p>
                      <a:r>
                        <a:rPr lang="en-US" sz="1600" dirty="0"/>
                        <a:t>Amount</a:t>
                      </a:r>
                    </a:p>
                  </a:txBody>
                  <a:tcPr/>
                </a:tc>
                <a:tc>
                  <a:txBody>
                    <a:bodyPr/>
                    <a:lstStyle/>
                    <a:p>
                      <a:r>
                        <a:rPr lang="en-US" sz="1600" dirty="0"/>
                        <a:t>Country</a:t>
                      </a:r>
                    </a:p>
                  </a:txBody>
                  <a:tcPr/>
                </a:tc>
                <a:extLst>
                  <a:ext uri="{0D108BD9-81ED-4DB2-BD59-A6C34878D82A}">
                    <a16:rowId xmlns:a16="http://schemas.microsoft.com/office/drawing/2014/main" val="3281776060"/>
                  </a:ext>
                </a:extLst>
              </a:tr>
              <a:tr h="370840">
                <a:tc>
                  <a:txBody>
                    <a:bodyPr/>
                    <a:lstStyle/>
                    <a:p>
                      <a:r>
                        <a:rPr lang="en-US" sz="1600" dirty="0"/>
                        <a:t>100001</a:t>
                      </a:r>
                    </a:p>
                  </a:txBody>
                  <a:tcPr/>
                </a:tc>
                <a:tc>
                  <a:txBody>
                    <a:bodyPr/>
                    <a:lstStyle/>
                    <a:p>
                      <a:r>
                        <a:rPr lang="en-US" sz="1600" dirty="0"/>
                        <a:t>A</a:t>
                      </a:r>
                    </a:p>
                  </a:txBody>
                  <a:tcPr/>
                </a:tc>
                <a:tc>
                  <a:txBody>
                    <a:bodyPr/>
                    <a:lstStyle/>
                    <a:p>
                      <a:r>
                        <a:rPr lang="en-US" sz="1600" dirty="0"/>
                        <a:t>P1</a:t>
                      </a:r>
                    </a:p>
                  </a:txBody>
                  <a:tcPr/>
                </a:tc>
                <a:tc>
                  <a:txBody>
                    <a:bodyPr/>
                    <a:lstStyle/>
                    <a:p>
                      <a:r>
                        <a:rPr lang="en-US" sz="1600" dirty="0"/>
                        <a:t>600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413087236"/>
                  </a:ext>
                </a:extLst>
              </a:tr>
              <a:tr h="370840">
                <a:tc>
                  <a:txBody>
                    <a:bodyPr/>
                    <a:lstStyle/>
                    <a:p>
                      <a:r>
                        <a:rPr lang="en-US" sz="1600" dirty="0"/>
                        <a:t>100002</a:t>
                      </a:r>
                    </a:p>
                  </a:txBody>
                  <a:tcPr/>
                </a:tc>
                <a:tc>
                  <a:txBody>
                    <a:bodyPr/>
                    <a:lstStyle/>
                    <a:p>
                      <a:r>
                        <a:rPr lang="en-US" sz="1600" dirty="0"/>
                        <a:t>B</a:t>
                      </a:r>
                    </a:p>
                  </a:txBody>
                  <a:tcPr/>
                </a:tc>
                <a:tc>
                  <a:txBody>
                    <a:bodyPr/>
                    <a:lstStyle/>
                    <a:p>
                      <a:r>
                        <a:rPr lang="en-US" sz="1600" dirty="0"/>
                        <a:t>P1</a:t>
                      </a:r>
                    </a:p>
                  </a:txBody>
                  <a:tcPr/>
                </a:tc>
                <a:tc>
                  <a:txBody>
                    <a:bodyPr/>
                    <a:lstStyle/>
                    <a:p>
                      <a:r>
                        <a:rPr lang="en-US" sz="1600" dirty="0"/>
                        <a:t>800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696553721"/>
                  </a:ext>
                </a:extLst>
              </a:tr>
              <a:tr h="370840">
                <a:tc>
                  <a:txBody>
                    <a:bodyPr/>
                    <a:lstStyle/>
                    <a:p>
                      <a:r>
                        <a:rPr lang="en-US" sz="1600" dirty="0"/>
                        <a:t>100003</a:t>
                      </a:r>
                    </a:p>
                  </a:txBody>
                  <a:tcPr/>
                </a:tc>
                <a:tc>
                  <a:txBody>
                    <a:bodyPr/>
                    <a:lstStyle/>
                    <a:p>
                      <a:r>
                        <a:rPr lang="en-US" sz="1600" dirty="0"/>
                        <a:t>A</a:t>
                      </a:r>
                    </a:p>
                  </a:txBody>
                  <a:tcPr/>
                </a:tc>
                <a:tc>
                  <a:txBody>
                    <a:bodyPr/>
                    <a:lstStyle/>
                    <a:p>
                      <a:r>
                        <a:rPr lang="en-US" sz="1600" dirty="0"/>
                        <a:t>P2</a:t>
                      </a:r>
                    </a:p>
                  </a:txBody>
                  <a:tcPr/>
                </a:tc>
                <a:tc>
                  <a:txBody>
                    <a:bodyPr/>
                    <a:lstStyle/>
                    <a:p>
                      <a:r>
                        <a:rPr lang="en-US" sz="1600" dirty="0"/>
                        <a:t>500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1255793779"/>
                  </a:ext>
                </a:extLst>
              </a:tr>
              <a:tr h="370840">
                <a:tc>
                  <a:txBody>
                    <a:bodyPr/>
                    <a:lstStyle/>
                    <a:p>
                      <a:r>
                        <a:rPr lang="en-US" sz="1600" dirty="0"/>
                        <a:t>100004</a:t>
                      </a:r>
                    </a:p>
                  </a:txBody>
                  <a:tcPr/>
                </a:tc>
                <a:tc>
                  <a:txBody>
                    <a:bodyPr/>
                    <a:lstStyle/>
                    <a:p>
                      <a:r>
                        <a:rPr lang="en-US" sz="1600" dirty="0"/>
                        <a:t>A</a:t>
                      </a:r>
                    </a:p>
                  </a:txBody>
                  <a:tcPr/>
                </a:tc>
                <a:tc>
                  <a:txBody>
                    <a:bodyPr/>
                    <a:lstStyle/>
                    <a:p>
                      <a:r>
                        <a:rPr lang="en-US" sz="1600" dirty="0"/>
                        <a:t>P3</a:t>
                      </a:r>
                    </a:p>
                  </a:txBody>
                  <a:tcPr/>
                </a:tc>
                <a:tc>
                  <a:txBody>
                    <a:bodyPr/>
                    <a:lstStyle/>
                    <a:p>
                      <a:r>
                        <a:rPr lang="en-US" sz="1600" dirty="0"/>
                        <a:t>900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1301405319"/>
                  </a:ext>
                </a:extLst>
              </a:tr>
              <a:tr h="370840">
                <a:tc>
                  <a:txBody>
                    <a:bodyPr/>
                    <a:lstStyle/>
                    <a:p>
                      <a:r>
                        <a:rPr lang="en-US" sz="1600" dirty="0"/>
                        <a:t>100005</a:t>
                      </a:r>
                    </a:p>
                  </a:txBody>
                  <a:tcPr/>
                </a:tc>
                <a:tc>
                  <a:txBody>
                    <a:bodyPr/>
                    <a:lstStyle/>
                    <a:p>
                      <a:r>
                        <a:rPr lang="en-US" sz="1600" dirty="0"/>
                        <a:t>B</a:t>
                      </a:r>
                    </a:p>
                  </a:txBody>
                  <a:tcPr/>
                </a:tc>
                <a:tc>
                  <a:txBody>
                    <a:bodyPr/>
                    <a:lstStyle/>
                    <a:p>
                      <a:r>
                        <a:rPr lang="en-US" sz="1600" dirty="0"/>
                        <a:t>P2</a:t>
                      </a:r>
                    </a:p>
                  </a:txBody>
                  <a:tcPr/>
                </a:tc>
                <a:tc>
                  <a:txBody>
                    <a:bodyPr/>
                    <a:lstStyle/>
                    <a:p>
                      <a:r>
                        <a:rPr lang="en-US" sz="1600" dirty="0"/>
                        <a:t>400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400513230"/>
                  </a:ext>
                </a:extLst>
              </a:tr>
            </a:tbl>
          </a:graphicData>
        </a:graphic>
      </p:graphicFrame>
      <p:sp>
        <p:nvSpPr>
          <p:cNvPr id="10" name="TextBox 9">
            <a:extLst>
              <a:ext uri="{FF2B5EF4-FFF2-40B4-BE49-F238E27FC236}">
                <a16:creationId xmlns:a16="http://schemas.microsoft.com/office/drawing/2014/main" id="{F65D7180-7FCC-D61E-E834-CDD3EC5E414C}"/>
              </a:ext>
            </a:extLst>
          </p:cNvPr>
          <p:cNvSpPr txBox="1"/>
          <p:nvPr/>
        </p:nvSpPr>
        <p:spPr>
          <a:xfrm>
            <a:off x="3497764" y="1650270"/>
            <a:ext cx="4536504" cy="646331"/>
          </a:xfrm>
          <a:prstGeom prst="rect">
            <a:avLst/>
          </a:prstGeom>
          <a:noFill/>
        </p:spPr>
        <p:txBody>
          <a:bodyPr wrap="square" rtlCol="0">
            <a:spAutoFit/>
          </a:bodyPr>
          <a:lstStyle/>
          <a:p>
            <a:r>
              <a:rPr lang="en-US" sz="1800" dirty="0"/>
              <a:t>Transactional data – Facts</a:t>
            </a:r>
          </a:p>
          <a:p>
            <a:r>
              <a:rPr lang="en-US" sz="1800" dirty="0"/>
              <a:t>Measure – KPI – Key performance indicator</a:t>
            </a:r>
          </a:p>
        </p:txBody>
      </p:sp>
      <p:sp>
        <p:nvSpPr>
          <p:cNvPr id="11" name="Arrow: Up 10">
            <a:extLst>
              <a:ext uri="{FF2B5EF4-FFF2-40B4-BE49-F238E27FC236}">
                <a16:creationId xmlns:a16="http://schemas.microsoft.com/office/drawing/2014/main" id="{25E6784F-7C11-0D90-C164-123BC8054527}"/>
              </a:ext>
            </a:extLst>
          </p:cNvPr>
          <p:cNvSpPr/>
          <p:nvPr/>
        </p:nvSpPr>
        <p:spPr>
          <a:xfrm>
            <a:off x="7030516" y="4541520"/>
            <a:ext cx="288032" cy="1836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E57EC1-26AB-7BC2-DB38-F12A0491CC71}"/>
              </a:ext>
            </a:extLst>
          </p:cNvPr>
          <p:cNvSpPr txBox="1"/>
          <p:nvPr/>
        </p:nvSpPr>
        <p:spPr>
          <a:xfrm>
            <a:off x="5590356" y="4725144"/>
            <a:ext cx="3324663" cy="369332"/>
          </a:xfrm>
          <a:prstGeom prst="rect">
            <a:avLst/>
          </a:prstGeom>
          <a:noFill/>
        </p:spPr>
        <p:txBody>
          <a:bodyPr wrap="square" rtlCol="0">
            <a:spAutoFit/>
          </a:bodyPr>
          <a:lstStyle/>
          <a:p>
            <a:r>
              <a:rPr lang="en-US" sz="1800" dirty="0"/>
              <a:t>Total sales in sales dept.</a:t>
            </a:r>
          </a:p>
        </p:txBody>
      </p:sp>
      <p:graphicFrame>
        <p:nvGraphicFramePr>
          <p:cNvPr id="13" name="Table 12">
            <a:extLst>
              <a:ext uri="{FF2B5EF4-FFF2-40B4-BE49-F238E27FC236}">
                <a16:creationId xmlns:a16="http://schemas.microsoft.com/office/drawing/2014/main" id="{39CFC46D-F50C-9996-311B-13A60B4E2125}"/>
              </a:ext>
            </a:extLst>
          </p:cNvPr>
          <p:cNvGraphicFramePr>
            <a:graphicFrameLocks noGrp="1"/>
          </p:cNvGraphicFramePr>
          <p:nvPr/>
        </p:nvGraphicFramePr>
        <p:xfrm>
          <a:off x="265054"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CustId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A</a:t>
                      </a:r>
                    </a:p>
                  </a:txBody>
                  <a:tcPr/>
                </a:tc>
                <a:tc>
                  <a:txBody>
                    <a:bodyPr/>
                    <a:lstStyle/>
                    <a:p>
                      <a:r>
                        <a:rPr lang="en-US" sz="1600" dirty="0"/>
                        <a:t>IBM</a:t>
                      </a:r>
                    </a:p>
                  </a:txBody>
                  <a:tcPr/>
                </a:tc>
                <a:extLst>
                  <a:ext uri="{0D108BD9-81ED-4DB2-BD59-A6C34878D82A}">
                    <a16:rowId xmlns:a16="http://schemas.microsoft.com/office/drawing/2014/main" val="115131387"/>
                  </a:ext>
                </a:extLst>
              </a:tr>
              <a:tr h="370840">
                <a:tc>
                  <a:txBody>
                    <a:bodyPr/>
                    <a:lstStyle/>
                    <a:p>
                      <a:r>
                        <a:rPr lang="en-US" sz="1600" dirty="0"/>
                        <a:t>B</a:t>
                      </a:r>
                    </a:p>
                  </a:txBody>
                  <a:tcPr/>
                </a:tc>
                <a:tc>
                  <a:txBody>
                    <a:bodyPr/>
                    <a:lstStyle/>
                    <a:p>
                      <a:r>
                        <a:rPr lang="en-US" sz="1600" dirty="0"/>
                        <a:t>SAP</a:t>
                      </a:r>
                    </a:p>
                  </a:txBody>
                  <a:tcPr/>
                </a:tc>
                <a:extLst>
                  <a:ext uri="{0D108BD9-81ED-4DB2-BD59-A6C34878D82A}">
                    <a16:rowId xmlns:a16="http://schemas.microsoft.com/office/drawing/2014/main" val="945930378"/>
                  </a:ext>
                </a:extLst>
              </a:tr>
              <a:tr h="370840">
                <a:tc>
                  <a:txBody>
                    <a:bodyPr/>
                    <a:lstStyle/>
                    <a:p>
                      <a:r>
                        <a:rPr lang="en-US" sz="1600" dirty="0"/>
                        <a:t>C</a:t>
                      </a:r>
                    </a:p>
                  </a:txBody>
                  <a:tcPr/>
                </a:tc>
                <a:tc>
                  <a:txBody>
                    <a:bodyPr/>
                    <a:lstStyle/>
                    <a:p>
                      <a:r>
                        <a:rPr lang="en-US" sz="1600" dirty="0"/>
                        <a:t>EY</a:t>
                      </a:r>
                    </a:p>
                  </a:txBody>
                  <a:tcPr/>
                </a:tc>
                <a:extLst>
                  <a:ext uri="{0D108BD9-81ED-4DB2-BD59-A6C34878D82A}">
                    <a16:rowId xmlns:a16="http://schemas.microsoft.com/office/drawing/2014/main" val="3467653383"/>
                  </a:ext>
                </a:extLst>
              </a:tr>
            </a:tbl>
          </a:graphicData>
        </a:graphic>
      </p:graphicFrame>
      <p:sp>
        <p:nvSpPr>
          <p:cNvPr id="14" name="TextBox 13">
            <a:extLst>
              <a:ext uri="{FF2B5EF4-FFF2-40B4-BE49-F238E27FC236}">
                <a16:creationId xmlns:a16="http://schemas.microsoft.com/office/drawing/2014/main" id="{D018CBDC-5CA9-3632-B563-FB15DC13CE37}"/>
              </a:ext>
            </a:extLst>
          </p:cNvPr>
          <p:cNvSpPr txBox="1"/>
          <p:nvPr/>
        </p:nvSpPr>
        <p:spPr>
          <a:xfrm>
            <a:off x="265054" y="764704"/>
            <a:ext cx="3453094" cy="584775"/>
          </a:xfrm>
          <a:prstGeom prst="rect">
            <a:avLst/>
          </a:prstGeom>
          <a:noFill/>
        </p:spPr>
        <p:txBody>
          <a:bodyPr wrap="square" rtlCol="0">
            <a:spAutoFit/>
          </a:bodyPr>
          <a:lstStyle/>
          <a:p>
            <a:r>
              <a:rPr lang="en-US" sz="1600" dirty="0"/>
              <a:t>Customer Master data</a:t>
            </a:r>
          </a:p>
          <a:p>
            <a:r>
              <a:rPr lang="en-US" sz="1600" b="1" dirty="0"/>
              <a:t>Dimension</a:t>
            </a:r>
          </a:p>
        </p:txBody>
      </p:sp>
      <p:graphicFrame>
        <p:nvGraphicFramePr>
          <p:cNvPr id="54" name="Table 53">
            <a:extLst>
              <a:ext uri="{FF2B5EF4-FFF2-40B4-BE49-F238E27FC236}">
                <a16:creationId xmlns:a16="http://schemas.microsoft.com/office/drawing/2014/main" id="{A1F274BC-FF3E-F7D0-AE11-DAA83359305C}"/>
              </a:ext>
            </a:extLst>
          </p:cNvPr>
          <p:cNvGraphicFramePr>
            <a:graphicFrameLocks noGrp="1"/>
          </p:cNvGraphicFramePr>
          <p:nvPr/>
        </p:nvGraphicFramePr>
        <p:xfrm>
          <a:off x="9756869"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ProdId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P1</a:t>
                      </a:r>
                    </a:p>
                  </a:txBody>
                  <a:tcPr/>
                </a:tc>
                <a:tc>
                  <a:txBody>
                    <a:bodyPr/>
                    <a:lstStyle/>
                    <a:p>
                      <a:r>
                        <a:rPr lang="en-US" sz="1600" dirty="0"/>
                        <a:t>iPhone</a:t>
                      </a:r>
                    </a:p>
                  </a:txBody>
                  <a:tcPr/>
                </a:tc>
                <a:extLst>
                  <a:ext uri="{0D108BD9-81ED-4DB2-BD59-A6C34878D82A}">
                    <a16:rowId xmlns:a16="http://schemas.microsoft.com/office/drawing/2014/main" val="115131387"/>
                  </a:ext>
                </a:extLst>
              </a:tr>
              <a:tr h="370840">
                <a:tc>
                  <a:txBody>
                    <a:bodyPr/>
                    <a:lstStyle/>
                    <a:p>
                      <a:r>
                        <a:rPr lang="en-US" sz="1600" dirty="0"/>
                        <a:t>P2</a:t>
                      </a:r>
                    </a:p>
                  </a:txBody>
                  <a:tcPr/>
                </a:tc>
                <a:tc>
                  <a:txBody>
                    <a:bodyPr/>
                    <a:lstStyle/>
                    <a:p>
                      <a:r>
                        <a:rPr lang="en-US" sz="1600" dirty="0" err="1"/>
                        <a:t>WebCam</a:t>
                      </a:r>
                      <a:endParaRPr lang="en-US" sz="1600" dirty="0"/>
                    </a:p>
                  </a:txBody>
                  <a:tcPr/>
                </a:tc>
                <a:extLst>
                  <a:ext uri="{0D108BD9-81ED-4DB2-BD59-A6C34878D82A}">
                    <a16:rowId xmlns:a16="http://schemas.microsoft.com/office/drawing/2014/main" val="945930378"/>
                  </a:ext>
                </a:extLst>
              </a:tr>
              <a:tr h="370840">
                <a:tc>
                  <a:txBody>
                    <a:bodyPr/>
                    <a:lstStyle/>
                    <a:p>
                      <a:r>
                        <a:rPr lang="en-US" sz="1600" dirty="0"/>
                        <a:t>P3</a:t>
                      </a:r>
                    </a:p>
                  </a:txBody>
                  <a:tcPr/>
                </a:tc>
                <a:tc>
                  <a:txBody>
                    <a:bodyPr/>
                    <a:lstStyle/>
                    <a:p>
                      <a:r>
                        <a:rPr lang="en-US" sz="1600" dirty="0"/>
                        <a:t>PC</a:t>
                      </a:r>
                    </a:p>
                  </a:txBody>
                  <a:tcPr/>
                </a:tc>
                <a:extLst>
                  <a:ext uri="{0D108BD9-81ED-4DB2-BD59-A6C34878D82A}">
                    <a16:rowId xmlns:a16="http://schemas.microsoft.com/office/drawing/2014/main" val="3467653383"/>
                  </a:ext>
                </a:extLst>
              </a:tr>
            </a:tbl>
          </a:graphicData>
        </a:graphic>
      </p:graphicFrame>
      <p:sp>
        <p:nvSpPr>
          <p:cNvPr id="55" name="TextBox 54">
            <a:extLst>
              <a:ext uri="{FF2B5EF4-FFF2-40B4-BE49-F238E27FC236}">
                <a16:creationId xmlns:a16="http://schemas.microsoft.com/office/drawing/2014/main" id="{6BEA5040-BB5A-071F-530E-28300B622A2B}"/>
              </a:ext>
            </a:extLst>
          </p:cNvPr>
          <p:cNvSpPr txBox="1"/>
          <p:nvPr/>
        </p:nvSpPr>
        <p:spPr>
          <a:xfrm>
            <a:off x="9532569" y="765115"/>
            <a:ext cx="3453094" cy="584775"/>
          </a:xfrm>
          <a:prstGeom prst="rect">
            <a:avLst/>
          </a:prstGeom>
          <a:noFill/>
        </p:spPr>
        <p:txBody>
          <a:bodyPr wrap="square" rtlCol="0">
            <a:spAutoFit/>
          </a:bodyPr>
          <a:lstStyle/>
          <a:p>
            <a:r>
              <a:rPr lang="en-US" sz="1600" dirty="0"/>
              <a:t>Product Master data</a:t>
            </a:r>
          </a:p>
          <a:p>
            <a:r>
              <a:rPr lang="en-US" sz="1600" b="1" dirty="0"/>
              <a:t>Dimension</a:t>
            </a:r>
          </a:p>
        </p:txBody>
      </p:sp>
      <p:graphicFrame>
        <p:nvGraphicFramePr>
          <p:cNvPr id="56" name="Table 55">
            <a:extLst>
              <a:ext uri="{FF2B5EF4-FFF2-40B4-BE49-F238E27FC236}">
                <a16:creationId xmlns:a16="http://schemas.microsoft.com/office/drawing/2014/main" id="{6857E750-ECE0-57D9-F89D-A50E9C51B019}"/>
              </a:ext>
            </a:extLst>
          </p:cNvPr>
          <p:cNvGraphicFramePr>
            <a:graphicFrameLocks noGrp="1"/>
          </p:cNvGraphicFramePr>
          <p:nvPr/>
        </p:nvGraphicFramePr>
        <p:xfrm>
          <a:off x="9571336" y="4943787"/>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a:t>Country</a:t>
                      </a:r>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IN</a:t>
                      </a:r>
                    </a:p>
                  </a:txBody>
                  <a:tcPr/>
                </a:tc>
                <a:tc>
                  <a:txBody>
                    <a:bodyPr/>
                    <a:lstStyle/>
                    <a:p>
                      <a:r>
                        <a:rPr lang="en-US" sz="1600" dirty="0"/>
                        <a:t>India</a:t>
                      </a:r>
                    </a:p>
                  </a:txBody>
                  <a:tcPr/>
                </a:tc>
                <a:extLst>
                  <a:ext uri="{0D108BD9-81ED-4DB2-BD59-A6C34878D82A}">
                    <a16:rowId xmlns:a16="http://schemas.microsoft.com/office/drawing/2014/main" val="115131387"/>
                  </a:ext>
                </a:extLst>
              </a:tr>
              <a:tr h="370840">
                <a:tc>
                  <a:txBody>
                    <a:bodyPr/>
                    <a:lstStyle/>
                    <a:p>
                      <a:r>
                        <a:rPr lang="en-US" sz="1600" dirty="0"/>
                        <a:t>US</a:t>
                      </a:r>
                    </a:p>
                  </a:txBody>
                  <a:tcPr/>
                </a:tc>
                <a:tc>
                  <a:txBody>
                    <a:bodyPr/>
                    <a:lstStyle/>
                    <a:p>
                      <a:r>
                        <a:rPr lang="en-US" sz="1600" dirty="0"/>
                        <a:t>United S</a:t>
                      </a:r>
                    </a:p>
                  </a:txBody>
                  <a:tcPr/>
                </a:tc>
                <a:extLst>
                  <a:ext uri="{0D108BD9-81ED-4DB2-BD59-A6C34878D82A}">
                    <a16:rowId xmlns:a16="http://schemas.microsoft.com/office/drawing/2014/main" val="945930378"/>
                  </a:ext>
                </a:extLst>
              </a:tr>
              <a:tr h="370840">
                <a:tc>
                  <a:txBody>
                    <a:bodyPr/>
                    <a:lstStyle/>
                    <a:p>
                      <a:r>
                        <a:rPr lang="en-US" sz="1600" dirty="0"/>
                        <a:t>JP</a:t>
                      </a:r>
                    </a:p>
                  </a:txBody>
                  <a:tcPr/>
                </a:tc>
                <a:tc>
                  <a:txBody>
                    <a:bodyPr/>
                    <a:lstStyle/>
                    <a:p>
                      <a:r>
                        <a:rPr lang="en-US" sz="1600" dirty="0"/>
                        <a:t>Japan</a:t>
                      </a:r>
                    </a:p>
                  </a:txBody>
                  <a:tcPr/>
                </a:tc>
                <a:extLst>
                  <a:ext uri="{0D108BD9-81ED-4DB2-BD59-A6C34878D82A}">
                    <a16:rowId xmlns:a16="http://schemas.microsoft.com/office/drawing/2014/main" val="3467653383"/>
                  </a:ext>
                </a:extLst>
              </a:tr>
            </a:tbl>
          </a:graphicData>
        </a:graphic>
      </p:graphicFrame>
      <p:sp>
        <p:nvSpPr>
          <p:cNvPr id="57" name="Rectangle 56">
            <a:extLst>
              <a:ext uri="{FF2B5EF4-FFF2-40B4-BE49-F238E27FC236}">
                <a16:creationId xmlns:a16="http://schemas.microsoft.com/office/drawing/2014/main" id="{1AF059DB-809E-1A33-6F48-F979B9867AC3}"/>
              </a:ext>
            </a:extLst>
          </p:cNvPr>
          <p:cNvSpPr/>
          <p:nvPr/>
        </p:nvSpPr>
        <p:spPr>
          <a:xfrm>
            <a:off x="265054" y="5094476"/>
            <a:ext cx="2166902" cy="1418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Tree>
    <p:extLst>
      <p:ext uri="{BB962C8B-B14F-4D97-AF65-F5344CB8AC3E}">
        <p14:creationId xmlns:p14="http://schemas.microsoft.com/office/powerpoint/2010/main" val="8597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1000"/>
                                        <p:tgtEl>
                                          <p:spTgt spid="55"/>
                                        </p:tgtEl>
                                      </p:cBhvr>
                                    </p:animEffect>
                                    <p:anim calcmode="lin" valueType="num">
                                      <p:cBhvr>
                                        <p:cTn id="47" dur="1000" fill="hold"/>
                                        <p:tgtEl>
                                          <p:spTgt spid="55"/>
                                        </p:tgtEl>
                                        <p:attrNameLst>
                                          <p:attrName>ppt_x</p:attrName>
                                        </p:attrNameLst>
                                      </p:cBhvr>
                                      <p:tavLst>
                                        <p:tav tm="0">
                                          <p:val>
                                            <p:strVal val="#ppt_x"/>
                                          </p:val>
                                        </p:tav>
                                        <p:tav tm="100000">
                                          <p:val>
                                            <p:strVal val="#ppt_x"/>
                                          </p:val>
                                        </p:tav>
                                      </p:tavLst>
                                    </p:anim>
                                    <p:anim calcmode="lin" valueType="num">
                                      <p:cBhvr>
                                        <p:cTn id="4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1000"/>
                                        <p:tgtEl>
                                          <p:spTgt spid="56"/>
                                        </p:tgtEl>
                                      </p:cBhvr>
                                    </p:animEffect>
                                    <p:anim calcmode="lin" valueType="num">
                                      <p:cBhvr>
                                        <p:cTn id="54" dur="1000" fill="hold"/>
                                        <p:tgtEl>
                                          <p:spTgt spid="56"/>
                                        </p:tgtEl>
                                        <p:attrNameLst>
                                          <p:attrName>ppt_x</p:attrName>
                                        </p:attrNameLst>
                                      </p:cBhvr>
                                      <p:tavLst>
                                        <p:tav tm="0">
                                          <p:val>
                                            <p:strVal val="#ppt_x"/>
                                          </p:val>
                                        </p:tav>
                                        <p:tav tm="100000">
                                          <p:val>
                                            <p:strVal val="#ppt_x"/>
                                          </p:val>
                                        </p:tav>
                                      </p:tavLst>
                                    </p:anim>
                                    <p:anim calcmode="lin" valueType="num">
                                      <p:cBhvr>
                                        <p:cTn id="5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1000"/>
                                        <p:tgtEl>
                                          <p:spTgt spid="57"/>
                                        </p:tgtEl>
                                      </p:cBhvr>
                                    </p:animEffect>
                                    <p:anim calcmode="lin" valueType="num">
                                      <p:cBhvr>
                                        <p:cTn id="61" dur="1000" fill="hold"/>
                                        <p:tgtEl>
                                          <p:spTgt spid="57"/>
                                        </p:tgtEl>
                                        <p:attrNameLst>
                                          <p:attrName>ppt_x</p:attrName>
                                        </p:attrNameLst>
                                      </p:cBhvr>
                                      <p:tavLst>
                                        <p:tav tm="0">
                                          <p:val>
                                            <p:strVal val="#ppt_x"/>
                                          </p:val>
                                        </p:tav>
                                        <p:tav tm="100000">
                                          <p:val>
                                            <p:strVal val="#ppt_x"/>
                                          </p:val>
                                        </p:tav>
                                      </p:tavLst>
                                    </p:anim>
                                    <p:anim calcmode="lin" valueType="num">
                                      <p:cBhvr>
                                        <p:cTn id="6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4" grpId="0"/>
      <p:bldP spid="55" grpId="0"/>
      <p:bldP spid="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are working as S/4HANA consultant in a company, the company have sales stored in the EPM data table. We would like to build a dashboard to help company projecting following requirement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Country – total gross amount, max net amount, average tax amount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Currency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Product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Customer</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432384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Query Browser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1754326"/>
          </a:xfrm>
          <a:prstGeom prst="rect">
            <a:avLst/>
          </a:prstGeom>
          <a:noFill/>
        </p:spPr>
        <p:txBody>
          <a:bodyPr wrap="square" rtlCol="0">
            <a:spAutoFit/>
          </a:bodyPr>
          <a:lstStyle/>
          <a:p>
            <a:r>
              <a:rPr lang="en-US" sz="1800" dirty="0"/>
              <a:t>The Query Browser is an SAP Fiori application that you use to quickly and easily search for, browse, and tag the analytical queries. This application displays all the authorized analytical queries and customer queries to which the user has access. To launch the application, choose Query Browser from the Query Browser catalog. By default, the content views are pre-organized by the view name.</a:t>
            </a:r>
          </a:p>
          <a:p>
            <a:r>
              <a:rPr lang="en-US" sz="1800" dirty="0">
                <a:hlinkClick r:id="rId3"/>
              </a:rPr>
              <a:t>https://122.162.240.164:44330/sap/bc/ui2/flp#Shell-home</a:t>
            </a:r>
            <a:endParaRPr lang="en-US" sz="1800" dirty="0"/>
          </a:p>
          <a:p>
            <a:endParaRPr lang="en-US" sz="1800"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Query Browser | SAP Blogs">
            <a:extLst>
              <a:ext uri="{FF2B5EF4-FFF2-40B4-BE49-F238E27FC236}">
                <a16:creationId xmlns:a16="http://schemas.microsoft.com/office/drawing/2014/main" id="{A39FD87D-43D5-2EE8-72EE-51A348EDD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924" y="2677374"/>
            <a:ext cx="8182645" cy="3832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6443964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cxnSpLocks/>
            <a:stCxn id="23" idx="3"/>
            <a:endCxn id="10" idx="1"/>
          </p:cNvCxnSpPr>
          <p:nvPr/>
        </p:nvCxnSpPr>
        <p:spPr>
          <a:xfrm>
            <a:off x="8974732" y="2939060"/>
            <a:ext cx="900099" cy="164483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710781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85298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SQL Script Rules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139869"/>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not case-sensitive</a:t>
            </a:r>
          </a:p>
          <a:p>
            <a:pPr marL="285750" indent="-285750">
              <a:buFont typeface="Arial" panose="020B0604020202020204" pitchFamily="34" charset="0"/>
              <a:buChar char="•"/>
            </a:pPr>
            <a:r>
              <a:rPr lang="en-US" sz="1800" dirty="0"/>
              <a:t>Every statement ends with semi-column ( ; )</a:t>
            </a:r>
          </a:p>
          <a:p>
            <a:pPr marL="285750" indent="-285750">
              <a:buFont typeface="Arial" panose="020B0604020202020204" pitchFamily="34" charset="0"/>
              <a:buChar char="•"/>
            </a:pPr>
            <a:r>
              <a:rPr lang="en-US" sz="1800" dirty="0"/>
              <a:t>If we create a variable and do not assign any value to it, a null gets assigned and any operation with NULL produce a null</a:t>
            </a:r>
          </a:p>
          <a:p>
            <a:pPr marL="285750" indent="-285750">
              <a:buFont typeface="Arial" panose="020B0604020202020204" pitchFamily="34" charset="0"/>
              <a:buChar char="•"/>
            </a:pPr>
            <a:r>
              <a:rPr lang="en-US" sz="1800" dirty="0"/>
              <a:t>When we create a variable and assign a value we can do it directly with variable name</a:t>
            </a:r>
          </a:p>
          <a:p>
            <a:pPr marL="285750" indent="-285750">
              <a:buFont typeface="Arial" panose="020B0604020202020204" pitchFamily="34" charset="0"/>
              <a:buChar char="•"/>
            </a:pPr>
            <a:r>
              <a:rPr lang="en-US" sz="1800" dirty="0"/>
              <a:t>When we use a variable inside an operation we use the </a:t>
            </a:r>
            <a:r>
              <a:rPr lang="en-US" sz="1800" b="1" i="1" dirty="0"/>
              <a:t>value of (</a:t>
            </a:r>
            <a:r>
              <a:rPr lang="en-US" sz="1800" b="1" i="1" dirty="0">
                <a:sym typeface="Wingdings" panose="05000000000000000000" pitchFamily="2" charset="2"/>
              </a:rPr>
              <a:t>:) </a:t>
            </a:r>
            <a:endParaRPr lang="en-US" sz="1800" dirty="0">
              <a:sym typeface="Wingdings" panose="05000000000000000000" pitchFamily="2" charset="2"/>
            </a:endParaRPr>
          </a:p>
          <a:p>
            <a:pPr marL="285750" indent="-285750">
              <a:buFont typeface="Arial" panose="020B0604020202020204" pitchFamily="34" charset="0"/>
              <a:buChar char="•"/>
            </a:pPr>
            <a:r>
              <a:rPr lang="en-US" sz="1800" dirty="0">
                <a:sym typeface="Wingdings" panose="05000000000000000000" pitchFamily="2" charset="2"/>
              </a:rPr>
              <a:t>We create variables using DECLARE statement in SQL Script (in ABAP we use </a:t>
            </a:r>
            <a:r>
              <a:rPr lang="en-US" sz="1800" b="1" dirty="0">
                <a:sym typeface="Wingdings" panose="05000000000000000000" pitchFamily="2" charset="2"/>
              </a:rPr>
              <a:t>data</a:t>
            </a:r>
            <a:r>
              <a:rPr lang="en-US" sz="1800" dirty="0">
                <a:sym typeface="Wingdings" panose="05000000000000000000" pitchFamily="2" charset="2"/>
              </a:rPr>
              <a:t>)</a:t>
            </a:r>
          </a:p>
          <a:p>
            <a:pPr marL="285750" indent="-285750">
              <a:buFont typeface="Arial" panose="020B0604020202020204" pitchFamily="34" charset="0"/>
              <a:buChar char="•"/>
            </a:pPr>
            <a:r>
              <a:rPr lang="en-IN" sz="1800" dirty="0"/>
              <a:t>In SQL Script = is a comparison operator but := is the assignment operator.</a:t>
            </a:r>
          </a:p>
          <a:p>
            <a:pPr lvl="2"/>
            <a:r>
              <a:rPr lang="en-IN" sz="1200" dirty="0"/>
              <a:t>DECLARE x integer;</a:t>
            </a:r>
          </a:p>
          <a:p>
            <a:pPr lvl="2"/>
            <a:r>
              <a:rPr lang="en-IN" sz="1200" dirty="0"/>
              <a:t>DECLARE y integer;</a:t>
            </a:r>
          </a:p>
          <a:p>
            <a:pPr lvl="2"/>
            <a:r>
              <a:rPr lang="en-IN" sz="1200" dirty="0"/>
              <a:t>DECLARE z integer;</a:t>
            </a:r>
          </a:p>
          <a:p>
            <a:pPr lvl="2"/>
            <a:r>
              <a:rPr lang="en-IN" sz="1200" dirty="0"/>
              <a:t>x := 10;</a:t>
            </a:r>
          </a:p>
          <a:p>
            <a:pPr lvl="2"/>
            <a:r>
              <a:rPr lang="en-IN" sz="1200" dirty="0"/>
              <a:t>Y := 20;</a:t>
            </a:r>
          </a:p>
          <a:p>
            <a:pPr lvl="2"/>
            <a:r>
              <a:rPr lang="en-IN" sz="1200" dirty="0"/>
              <a:t>Z := :x + :y;</a:t>
            </a:r>
          </a:p>
          <a:p>
            <a:pPr marL="285750" indent="-285750">
              <a:buFont typeface="Arial" panose="020B0604020202020204" pitchFamily="34" charset="0"/>
              <a:buChar char="•"/>
            </a:pPr>
            <a:r>
              <a:rPr lang="en-IN" sz="1600" dirty="0"/>
              <a:t>In SQL Script everything evolves around SQL so even we need to print data we use SELECT var FROM dummy;</a:t>
            </a:r>
          </a:p>
          <a:p>
            <a:pPr marL="285750" indent="-285750">
              <a:buFont typeface="Arial" panose="020B0604020202020204" pitchFamily="34" charset="0"/>
              <a:buChar char="•"/>
            </a:pPr>
            <a:r>
              <a:rPr lang="en-IN" sz="1600" dirty="0"/>
              <a:t>DUMMY is a dummy table provided by SAP to just print data in output</a:t>
            </a:r>
          </a:p>
          <a:p>
            <a:pPr marL="285750" indent="-285750">
              <a:buFont typeface="Arial" panose="020B0604020202020204" pitchFamily="34" charset="0"/>
              <a:buChar char="•"/>
            </a:pPr>
            <a:r>
              <a:rPr lang="en-IN" sz="1600" dirty="0"/>
              <a:t>Data types for creating variables</a:t>
            </a:r>
          </a:p>
          <a:p>
            <a:r>
              <a:rPr lang="en-IN" sz="1600" dirty="0"/>
              <a:t>Number – integer, BIGINT, Decimal, TINYINT</a:t>
            </a:r>
          </a:p>
          <a:p>
            <a:r>
              <a:rPr lang="en-IN" sz="1600" dirty="0"/>
              <a:t>Char – CHAR, VARCHAR, NVARCHAR</a:t>
            </a:r>
          </a:p>
          <a:p>
            <a:r>
              <a:rPr lang="en-IN" sz="1600" dirty="0"/>
              <a:t>Special – BLOB, CLOB</a:t>
            </a:r>
          </a:p>
          <a:p>
            <a:r>
              <a:rPr lang="en-IN" sz="1600" dirty="0"/>
              <a:t>Date – DATE, TIMESTAMP, DATETIME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506785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AMDP – ABAP Managed Data Procedure</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57541" y="744909"/>
            <a:ext cx="11619905" cy="3785652"/>
          </a:xfrm>
          <a:prstGeom prst="rect">
            <a:avLst/>
          </a:prstGeom>
          <a:noFill/>
        </p:spPr>
        <p:txBody>
          <a:bodyPr wrap="square" rtlCol="0">
            <a:spAutoFit/>
          </a:bodyPr>
          <a:lstStyle/>
          <a:p>
            <a:r>
              <a:rPr lang="en-US" sz="1600" dirty="0"/>
              <a:t>AMDP is an object created in ABAP system and at runtime it generates the procedure in HANA system hence we achieve code to data paradigm. It is one of the best technique to push down logic to the database. There is no need to login to HANA database anymore using HANA Studio as we can directly write SQL Script logic in ABAP system. Internally it contains SQL Script logic.</a:t>
            </a:r>
          </a:p>
          <a:p>
            <a:pPr marL="285750" indent="-285750">
              <a:buFont typeface="Arial" panose="020B0604020202020204" pitchFamily="34" charset="0"/>
              <a:buChar char="•"/>
            </a:pPr>
            <a:r>
              <a:rPr lang="en-US" sz="1600" dirty="0"/>
              <a:t>An AMDP is a ABAP class which contains SQL Script logic mutated by using an interface </a:t>
            </a:r>
            <a:r>
              <a:rPr lang="en-US" sz="1600" i="1" dirty="0" err="1"/>
              <a:t>if_amdp_marker_hdb</a:t>
            </a:r>
            <a:endParaRPr lang="en-US" sz="1600" i="1" dirty="0"/>
          </a:p>
          <a:p>
            <a:pPr marL="285750" indent="-285750">
              <a:buFont typeface="Arial" panose="020B0604020202020204" pitchFamily="34" charset="0"/>
              <a:buChar char="•"/>
            </a:pPr>
            <a:r>
              <a:rPr lang="en-US" sz="1600" dirty="0"/>
              <a:t>An AMDP is a static method inside of a class</a:t>
            </a:r>
          </a:p>
          <a:p>
            <a:pPr marL="285750" indent="-285750">
              <a:buFont typeface="Arial" panose="020B0604020202020204" pitchFamily="34" charset="0"/>
              <a:buChar char="•"/>
            </a:pPr>
            <a:r>
              <a:rPr lang="en-US" sz="1600" dirty="0"/>
              <a:t>The class can contain both ABAP and AMDP method but we cannot merge </a:t>
            </a:r>
            <a:r>
              <a:rPr lang="en-US" sz="1600" dirty="0" err="1"/>
              <a:t>abap</a:t>
            </a:r>
            <a:r>
              <a:rPr lang="en-US" sz="1600" dirty="0"/>
              <a:t> code</a:t>
            </a:r>
          </a:p>
          <a:p>
            <a:pPr marL="285750" indent="-285750">
              <a:buFont typeface="Arial" panose="020B0604020202020204" pitchFamily="34" charset="0"/>
              <a:buChar char="•"/>
            </a:pPr>
            <a:r>
              <a:rPr lang="en-US" sz="1600" dirty="0"/>
              <a:t>The class gets capability to do syntax check for </a:t>
            </a:r>
            <a:r>
              <a:rPr lang="en-US" sz="1600" dirty="0" err="1"/>
              <a:t>sql</a:t>
            </a:r>
            <a:r>
              <a:rPr lang="en-US" sz="1600" dirty="0"/>
              <a:t> script code</a:t>
            </a:r>
          </a:p>
          <a:p>
            <a:pPr marL="285750" indent="-285750">
              <a:buFont typeface="Arial" panose="020B0604020202020204" pitchFamily="34" charset="0"/>
              <a:buChar char="•"/>
            </a:pPr>
            <a:r>
              <a:rPr lang="en-US" sz="1600" dirty="0"/>
              <a:t>The AMDP method cannot have changing and return parameter</a:t>
            </a:r>
          </a:p>
          <a:p>
            <a:pPr marL="285750" indent="-285750">
              <a:buFont typeface="Arial" panose="020B0604020202020204" pitchFamily="34" charset="0"/>
              <a:buChar char="•"/>
            </a:pPr>
            <a:r>
              <a:rPr lang="en-US" sz="1600" dirty="0"/>
              <a:t>We have passed all values pass by value, if you plan to use tables in AMDP you must define them with </a:t>
            </a:r>
            <a:r>
              <a:rPr lang="en-US" sz="1600" b="1" dirty="0"/>
              <a:t>using clause</a:t>
            </a:r>
            <a:endParaRPr lang="en-US" sz="1600" dirty="0"/>
          </a:p>
          <a:p>
            <a:pPr marL="285750" indent="-285750">
              <a:buFont typeface="Arial" panose="020B0604020202020204" pitchFamily="34" charset="0"/>
              <a:buChar char="•"/>
            </a:pPr>
            <a:r>
              <a:rPr lang="en-US" sz="1600" dirty="0"/>
              <a:t>We cannot use complex data types like deep structures</a:t>
            </a:r>
          </a:p>
          <a:p>
            <a:pPr marL="285750" indent="-285750">
              <a:buFont typeface="Arial" panose="020B0604020202020204" pitchFamily="34" charset="0"/>
              <a:buChar char="•"/>
            </a:pPr>
            <a:r>
              <a:rPr lang="en-US" sz="1600" dirty="0"/>
              <a:t>We have to also use a special syntax for defining AMDP method</a:t>
            </a:r>
          </a:p>
          <a:p>
            <a:pPr marL="285750" indent="-285750">
              <a:buFont typeface="Arial" panose="020B0604020202020204" pitchFamily="34" charset="0"/>
              <a:buChar char="•"/>
            </a:pPr>
            <a:r>
              <a:rPr lang="en-US" sz="1600" dirty="0"/>
              <a:t>An AMDP is managed by ABAP system, hence it is sufficed to use ABAP transport to send to Q and P</a:t>
            </a:r>
          </a:p>
          <a:p>
            <a:pPr marL="285750" indent="-285750">
              <a:buFont typeface="Arial" panose="020B0604020202020204" pitchFamily="34" charset="0"/>
              <a:buChar char="•"/>
            </a:pPr>
            <a:r>
              <a:rPr lang="en-US" sz="1600" b="1" i="1" dirty="0"/>
              <a:t>When we activate AMDP nothing happens, when your call the AMDP that’s when the procedure gets created in HANA</a:t>
            </a:r>
            <a:endParaRPr lang="en-IN" sz="1600" b="1" i="1"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Avengers Gif-Series And One Shots ✨ - Peter Parker - Wattpad">
            <a:extLst>
              <a:ext uri="{FF2B5EF4-FFF2-40B4-BE49-F238E27FC236}">
                <a16:creationId xmlns:a16="http://schemas.microsoft.com/office/drawing/2014/main" id="{2EEDFA1F-C6C3-857E-EAEE-93E13E713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884" y="4746214"/>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1FAE6B-693A-69AF-2D10-19133520073C}"/>
              </a:ext>
            </a:extLst>
          </p:cNvPr>
          <p:cNvSpPr txBox="1"/>
          <p:nvPr/>
        </p:nvSpPr>
        <p:spPr>
          <a:xfrm>
            <a:off x="1773932" y="4324997"/>
            <a:ext cx="2592288" cy="461665"/>
          </a:xfrm>
          <a:prstGeom prst="rect">
            <a:avLst/>
          </a:prstGeom>
          <a:noFill/>
        </p:spPr>
        <p:txBody>
          <a:bodyPr wrap="square" rtlCol="0">
            <a:spAutoFit/>
          </a:bodyPr>
          <a:lstStyle/>
          <a:p>
            <a:r>
              <a:rPr lang="en-US" dirty="0"/>
              <a:t>Peter parker</a:t>
            </a:r>
          </a:p>
        </p:txBody>
      </p:sp>
      <p:pic>
        <p:nvPicPr>
          <p:cNvPr id="1028" name="Picture 4" descr="Spiderman Peter Parker GIF - Spiderman Peter Parker Tobey Maguire -  Discover &amp; Share GIFs">
            <a:extLst>
              <a:ext uri="{FF2B5EF4-FFF2-40B4-BE49-F238E27FC236}">
                <a16:creationId xmlns:a16="http://schemas.microsoft.com/office/drawing/2014/main" id="{0BA81A04-64CB-2E0C-2D6E-8B459721C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38" y="4746213"/>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9FE8EC5-0518-74B3-1EBC-051899FA2F11}"/>
              </a:ext>
            </a:extLst>
          </p:cNvPr>
          <p:cNvSpPr/>
          <p:nvPr/>
        </p:nvSpPr>
        <p:spPr>
          <a:xfrm>
            <a:off x="4172050" y="5042764"/>
            <a:ext cx="3790888"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Mutation</a:t>
            </a:r>
          </a:p>
          <a:p>
            <a:pPr algn="ctr"/>
            <a:r>
              <a:rPr lang="en-US" sz="1600" dirty="0"/>
              <a:t>IF_AMDP_MARKER_HDB</a:t>
            </a:r>
          </a:p>
        </p:txBody>
      </p:sp>
      <p:sp>
        <p:nvSpPr>
          <p:cNvPr id="11" name="TextBox 10">
            <a:extLst>
              <a:ext uri="{FF2B5EF4-FFF2-40B4-BE49-F238E27FC236}">
                <a16:creationId xmlns:a16="http://schemas.microsoft.com/office/drawing/2014/main" id="{70BC59F3-9915-B5AE-4C66-7666B7752D6B}"/>
              </a:ext>
            </a:extLst>
          </p:cNvPr>
          <p:cNvSpPr txBox="1"/>
          <p:nvPr/>
        </p:nvSpPr>
        <p:spPr>
          <a:xfrm>
            <a:off x="8542684" y="4345997"/>
            <a:ext cx="2592288" cy="461665"/>
          </a:xfrm>
          <a:prstGeom prst="rect">
            <a:avLst/>
          </a:prstGeom>
          <a:noFill/>
        </p:spPr>
        <p:txBody>
          <a:bodyPr wrap="square" rtlCol="0">
            <a:spAutoFit/>
          </a:bodyPr>
          <a:lstStyle/>
          <a:p>
            <a:r>
              <a:rPr lang="en-US" dirty="0"/>
              <a:t>Spiderman</a:t>
            </a:r>
          </a:p>
        </p:txBody>
      </p:sp>
    </p:spTree>
    <p:extLst>
      <p:ext uri="{BB962C8B-B14F-4D97-AF65-F5344CB8AC3E}">
        <p14:creationId xmlns:p14="http://schemas.microsoft.com/office/powerpoint/2010/main" val="11373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1000"/>
                                        <p:tgtEl>
                                          <p:spTgt spid="3">
                                            <p:txEl>
                                              <p:pRg st="2" end="2"/>
                                            </p:txEl>
                                          </p:spTgt>
                                        </p:tgtEl>
                                      </p:cBhvr>
                                    </p:animEffect>
                                    <p:anim calcmode="lin" valueType="num">
                                      <p:cBhvr>
                                        <p:cTn id="5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1000"/>
                                        <p:tgtEl>
                                          <p:spTgt spid="3">
                                            <p:txEl>
                                              <p:pRg st="4" end="4"/>
                                            </p:txEl>
                                          </p:spTgt>
                                        </p:tgtEl>
                                      </p:cBhvr>
                                    </p:animEffect>
                                    <p:anim calcmode="lin" valueType="num">
                                      <p:cBhvr>
                                        <p:cTn id="6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1000"/>
                                        <p:tgtEl>
                                          <p:spTgt spid="3">
                                            <p:txEl>
                                              <p:pRg st="6" end="6"/>
                                            </p:txEl>
                                          </p:spTgt>
                                        </p:tgtEl>
                                      </p:cBhvr>
                                    </p:animEffect>
                                    <p:anim calcmode="lin" valueType="num">
                                      <p:cBhvr>
                                        <p:cTn id="8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1000"/>
                                        <p:tgtEl>
                                          <p:spTgt spid="3">
                                            <p:txEl>
                                              <p:pRg st="7" end="7"/>
                                            </p:txEl>
                                          </p:spTgt>
                                        </p:tgtEl>
                                      </p:cBhvr>
                                    </p:animEffect>
                                    <p:anim calcmode="lin" valueType="num">
                                      <p:cBhvr>
                                        <p:cTn id="8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animEffect transition="in" filter="fade">
                                      <p:cBhvr>
                                        <p:cTn id="93" dur="1000"/>
                                        <p:tgtEl>
                                          <p:spTgt spid="3">
                                            <p:txEl>
                                              <p:pRg st="8" end="8"/>
                                            </p:txEl>
                                          </p:spTgt>
                                        </p:tgtEl>
                                      </p:cBhvr>
                                    </p:animEffect>
                                    <p:anim calcmode="lin" valueType="num">
                                      <p:cBhvr>
                                        <p:cTn id="9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fade">
                                      <p:cBhvr>
                                        <p:cTn id="100" dur="1000"/>
                                        <p:tgtEl>
                                          <p:spTgt spid="3">
                                            <p:txEl>
                                              <p:pRg st="9" end="9"/>
                                            </p:txEl>
                                          </p:spTgt>
                                        </p:tgtEl>
                                      </p:cBhvr>
                                    </p:animEffect>
                                    <p:anim calcmode="lin" valueType="num">
                                      <p:cBhvr>
                                        <p:cTn id="10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animEffect transition="in" filter="fade">
                                      <p:cBhvr>
                                        <p:cTn id="107" dur="1000"/>
                                        <p:tgtEl>
                                          <p:spTgt spid="3">
                                            <p:txEl>
                                              <p:pRg st="10" end="10"/>
                                            </p:txEl>
                                          </p:spTgt>
                                        </p:tgtEl>
                                      </p:cBhvr>
                                    </p:animEffect>
                                    <p:anim calcmode="lin" valueType="num">
                                      <p:cBhvr>
                                        <p:cTn id="10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Agenda – Day 3</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4801314"/>
          </a:xfrm>
          <a:prstGeom prst="rect">
            <a:avLst/>
          </a:prstGeom>
          <a:noFill/>
        </p:spPr>
        <p:txBody>
          <a:bodyPr wrap="square" rtlCol="0">
            <a:spAutoFit/>
          </a:bodyPr>
          <a:lstStyle/>
          <a:p>
            <a:pPr marL="342900" indent="-342900">
              <a:buFont typeface="Arial" panose="020B0604020202020204" pitchFamily="34" charset="0"/>
              <a:buChar char="•"/>
            </a:pPr>
            <a:r>
              <a:rPr lang="en-US" sz="1800"/>
              <a:t>CDS perspective</a:t>
            </a:r>
            <a:endParaRPr lang="en-US" sz="1800" dirty="0"/>
          </a:p>
          <a:p>
            <a:pPr marL="342900" indent="-342900">
              <a:buFont typeface="Arial" panose="020B0604020202020204" pitchFamily="34" charset="0"/>
              <a:buChar char="•"/>
            </a:pPr>
            <a:r>
              <a:rPr lang="en-US" sz="1800" dirty="0"/>
              <a:t>VDM – Virtual Data Model</a:t>
            </a:r>
          </a:p>
          <a:p>
            <a:pPr marL="342900" indent="-342900">
              <a:buFont typeface="Arial" panose="020B0604020202020204" pitchFamily="34" charset="0"/>
              <a:buChar char="•"/>
            </a:pPr>
            <a:r>
              <a:rPr lang="en-US" sz="1800" dirty="0"/>
              <a:t>Arrangements for VDM objects</a:t>
            </a:r>
          </a:p>
          <a:p>
            <a:pPr marL="342900" indent="-342900">
              <a:buFont typeface="Arial" panose="020B0604020202020204" pitchFamily="34" charset="0"/>
              <a:buChar char="•"/>
            </a:pPr>
            <a:r>
              <a:rPr lang="en-US" sz="1800" dirty="0"/>
              <a:t>Analytic use case</a:t>
            </a:r>
          </a:p>
          <a:p>
            <a:pPr marL="342900" indent="-342900">
              <a:buFont typeface="Arial" panose="020B0604020202020204" pitchFamily="34" charset="0"/>
              <a:buChar char="•"/>
            </a:pPr>
            <a:r>
              <a:rPr lang="en-US" sz="1800" dirty="0"/>
              <a:t>CDS Security and Steps for securing data Understanding Facts and Dimensions</a:t>
            </a:r>
          </a:p>
          <a:p>
            <a:pPr marL="342900" indent="-342900">
              <a:buFont typeface="Arial" panose="020B0604020202020204" pitchFamily="34" charset="0"/>
              <a:buChar char="•"/>
            </a:pPr>
            <a:r>
              <a:rPr lang="en-US" sz="1800" dirty="0"/>
              <a:t>Analytic use case</a:t>
            </a:r>
          </a:p>
          <a:p>
            <a:pPr marL="342900" indent="-342900">
              <a:buFont typeface="Arial" panose="020B0604020202020204" pitchFamily="34" charset="0"/>
              <a:buChar char="•"/>
            </a:pPr>
            <a:r>
              <a:rPr lang="en-US" sz="1800" dirty="0"/>
              <a:t>S/4HANA Embedded Analytics – Query browser</a:t>
            </a:r>
          </a:p>
          <a:p>
            <a:pPr marL="342900" indent="-342900">
              <a:buFont typeface="Arial" panose="020B0604020202020204" pitchFamily="34" charset="0"/>
              <a:buChar char="•"/>
            </a:pPr>
            <a:r>
              <a:rPr lang="en-US" sz="1800" dirty="0"/>
              <a:t>CDS Security and Steps for securing data</a:t>
            </a:r>
          </a:p>
          <a:p>
            <a:endParaRPr lang="en-US" sz="1800" dirty="0"/>
          </a:p>
          <a:p>
            <a:r>
              <a:rPr lang="en-US" sz="1800" dirty="0"/>
              <a:t>--break</a:t>
            </a:r>
          </a:p>
          <a:p>
            <a:endParaRPr lang="en-US" sz="1800" dirty="0"/>
          </a:p>
          <a:p>
            <a:pPr marL="285750" indent="-285750">
              <a:buFont typeface="Arial" panose="020B0604020202020204" pitchFamily="34" charset="0"/>
              <a:buChar char="•"/>
            </a:pPr>
            <a:r>
              <a:rPr lang="en-US" sz="1800" dirty="0"/>
              <a:t>Introduction to AMDP</a:t>
            </a:r>
          </a:p>
          <a:p>
            <a:pPr marL="285750" indent="-285750">
              <a:buFont typeface="Arial" panose="020B0604020202020204" pitchFamily="34" charset="0"/>
              <a:buChar char="•"/>
            </a:pPr>
            <a:r>
              <a:rPr lang="en-US" sz="1800" dirty="0"/>
              <a:t>AMDP Scenario</a:t>
            </a:r>
          </a:p>
          <a:p>
            <a:pPr marL="285750" indent="-285750">
              <a:buFont typeface="Arial" panose="020B0604020202020204" pitchFamily="34" charset="0"/>
              <a:buChar char="•"/>
            </a:pPr>
            <a:r>
              <a:rPr lang="en-US" sz="1800" dirty="0"/>
              <a:t>Consume AMDP in ABAP program</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43327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More Questions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355312"/>
          </a:xfrm>
          <a:prstGeom prst="rect">
            <a:avLst/>
          </a:prstGeom>
          <a:noFill/>
        </p:spPr>
        <p:txBody>
          <a:bodyPr wrap="square" rtlCol="0">
            <a:spAutoFit/>
          </a:bodyPr>
          <a:lstStyle/>
          <a:p>
            <a:pPr marL="285750" indent="-285750">
              <a:buFont typeface="Arial" panose="020B0604020202020204" pitchFamily="34" charset="0"/>
              <a:buChar char="•"/>
            </a:pPr>
            <a:r>
              <a:rPr lang="en-US" sz="1800" dirty="0"/>
              <a:t>How to debug an AMDP</a:t>
            </a:r>
          </a:p>
          <a:p>
            <a:r>
              <a:rPr lang="en-US" sz="1800" dirty="0">
                <a:hlinkClick r:id="rId2"/>
              </a:rPr>
              <a:t>https://www.youtube.com/watch?v=fpXoTqHLeSo</a:t>
            </a:r>
            <a:endParaRPr lang="en-US" sz="1800" dirty="0"/>
          </a:p>
          <a:p>
            <a:endParaRPr lang="en-US" sz="1800" dirty="0"/>
          </a:p>
          <a:p>
            <a:pPr marL="285750" indent="-285750">
              <a:buFont typeface="Arial" panose="020B0604020202020204" pitchFamily="34" charset="0"/>
              <a:buChar char="•"/>
            </a:pPr>
            <a:r>
              <a:rPr lang="en-US" sz="1800" dirty="0"/>
              <a:t>How to call one AMDP inside another AMDP</a:t>
            </a:r>
          </a:p>
          <a:p>
            <a:r>
              <a:rPr lang="en-US" sz="1800" dirty="0">
                <a:hlinkClick r:id="rId3"/>
              </a:rPr>
              <a:t>https://youtu.be/r2LsDROiJ90</a:t>
            </a:r>
            <a:endParaRPr lang="en-US" sz="1800" dirty="0"/>
          </a:p>
          <a:p>
            <a:endParaRPr lang="en-US" sz="1800" dirty="0"/>
          </a:p>
          <a:p>
            <a:pPr marL="285750" indent="-285750">
              <a:buFont typeface="Arial" panose="020B0604020202020204" pitchFamily="34" charset="0"/>
              <a:buChar char="•"/>
            </a:pPr>
            <a:r>
              <a:rPr lang="en-US" sz="1800" dirty="0"/>
              <a:t>Can you show one more real time scenario in AMDP like FOR ALL ENTRIES in ABAP</a:t>
            </a:r>
          </a:p>
          <a:p>
            <a:r>
              <a:rPr lang="en-US" sz="1800" dirty="0">
                <a:hlinkClick r:id="rId4"/>
              </a:rPr>
              <a:t>https://youtu.be/Tm1RFOt0KMY</a:t>
            </a:r>
            <a:endParaRPr lang="en-US" sz="1800" dirty="0"/>
          </a:p>
          <a:p>
            <a:r>
              <a:rPr lang="en-US" sz="1800" dirty="0">
                <a:hlinkClick r:id="rId5"/>
              </a:rPr>
              <a:t>https://youtu.be/dIMPMNlT7jQ</a:t>
            </a:r>
            <a:endParaRPr lang="en-US" sz="1800" dirty="0"/>
          </a:p>
          <a:p>
            <a:endParaRPr lang="en-US" sz="1800" dirty="0"/>
          </a:p>
          <a:p>
            <a:pPr marL="285750" indent="-285750">
              <a:buFont typeface="Arial" panose="020B0604020202020204" pitchFamily="34" charset="0"/>
              <a:buChar char="•"/>
            </a:pPr>
            <a:r>
              <a:rPr lang="en-US" sz="1800" dirty="0"/>
              <a:t>How to do performance analysis on AMDP</a:t>
            </a:r>
          </a:p>
          <a:p>
            <a:r>
              <a:rPr lang="en-US" sz="1800" dirty="0">
                <a:hlinkClick r:id="rId6"/>
              </a:rPr>
              <a:t>https://youtu.be/KLgTI1J5d3E</a:t>
            </a:r>
            <a:endParaRPr lang="en-US" sz="1800" dirty="0"/>
          </a:p>
          <a:p>
            <a:endParaRPr lang="en-US" sz="1800" dirty="0"/>
          </a:p>
          <a:p>
            <a:pPr marL="285750" indent="-285750">
              <a:buFont typeface="Arial" panose="020B0604020202020204" pitchFamily="34" charset="0"/>
              <a:buChar char="•"/>
            </a:pPr>
            <a:r>
              <a:rPr lang="en-US" sz="1800" dirty="0"/>
              <a:t>Can we add AMDP method and also normal ABAP method in same class</a:t>
            </a:r>
          </a:p>
          <a:p>
            <a:r>
              <a:rPr lang="en-US" sz="1800" dirty="0">
                <a:hlinkClick r:id="rId7"/>
              </a:rPr>
              <a:t>https://youtu.be/1JkX-XuSeVE</a:t>
            </a:r>
            <a:endParaRPr lang="en-US" sz="1800" dirty="0"/>
          </a:p>
          <a:p>
            <a:endParaRPr lang="en-US" sz="1800" dirty="0"/>
          </a:p>
          <a:p>
            <a:pPr marL="285750" indent="-285750">
              <a:buFont typeface="Arial" panose="020B0604020202020204" pitchFamily="34" charset="0"/>
              <a:buChar char="•"/>
            </a:pPr>
            <a:r>
              <a:rPr lang="en-US" sz="1800" dirty="0"/>
              <a:t>How to implement selection-options with AMDP</a:t>
            </a:r>
          </a:p>
          <a:p>
            <a:r>
              <a:rPr lang="en-IN" sz="1800" dirty="0">
                <a:hlinkClick r:id="rId8"/>
              </a:rPr>
              <a:t>https://youtu.be/hbtnWi032Z8</a:t>
            </a:r>
            <a:endParaRPr lang="en-US" sz="1800" dirty="0"/>
          </a:p>
          <a:p>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9"/>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11"/>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11"/>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3842884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390260544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75478384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Working with CDS Examples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5047536"/>
          </a:xfrm>
          <a:prstGeom prst="rect">
            <a:avLst/>
          </a:prstGeom>
          <a:noFill/>
        </p:spPr>
        <p:txBody>
          <a:bodyPr wrap="square" rtlCol="0">
            <a:spAutoFit/>
          </a:bodyPr>
          <a:lstStyle/>
          <a:p>
            <a:pPr marL="285750" indent="-285750">
              <a:buFont typeface="Arial" panose="020B0604020202020204" pitchFamily="34" charset="0"/>
              <a:buChar char="•"/>
            </a:pPr>
            <a:r>
              <a:rPr lang="en-US" sz="1800" dirty="0"/>
              <a:t>Working with CDS entity and CDS with Expression Language (DEL)</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View on View Concept </a:t>
            </a:r>
          </a:p>
          <a:p>
            <a:pPr lvl="1"/>
            <a:r>
              <a:rPr lang="en-US" sz="1600" dirty="0">
                <a:latin typeface="Abadi" panose="020B0604020104020204" pitchFamily="34" charset="0"/>
              </a:rPr>
              <a:t>In a real time, environment, we do not want to clutter all our code inside single CDS view. Because we want to achieve modularization. In View-on-View concept, we will consume one view on top of another view. This way we can create multiple reusable views and consume them in upper views.</a:t>
            </a:r>
          </a:p>
          <a:p>
            <a:pPr lvl="1"/>
            <a:endParaRPr lang="en-US" sz="1600" dirty="0">
              <a:latin typeface="Abadi" panose="020B0604020104020204" pitchFamily="34" charset="0"/>
            </a:endParaRPr>
          </a:p>
          <a:p>
            <a:pPr marL="285750" indent="-285750">
              <a:buFont typeface="Arial" panose="020B0604020202020204" pitchFamily="34" charset="0"/>
              <a:buChar char="•"/>
            </a:pPr>
            <a:r>
              <a:rPr lang="en-US" sz="1800" dirty="0"/>
              <a:t>Adding Aggregation to CDS  entities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Joins using CDS entities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Concept of Association</a:t>
            </a:r>
          </a:p>
          <a:p>
            <a:pPr lvl="1"/>
            <a:r>
              <a:rPr lang="en-US" sz="1600" dirty="0">
                <a:latin typeface="Abadi" panose="020B0604020104020204" pitchFamily="34" charset="0"/>
              </a:rPr>
              <a:t>Associations are the relationships between entities and views. It is used to avoid joins, because joins are bad for performance, associations are loose coupling between our data. The data will fetched on-demand when it requested. The join will be performed only when needed, hence saves lots of time.</a:t>
            </a:r>
          </a:p>
          <a:p>
            <a:pPr lvl="1"/>
            <a:r>
              <a:rPr lang="en-US" sz="1600" dirty="0">
                <a:latin typeface="Abadi" panose="020B0604020104020204" pitchFamily="34" charset="0"/>
              </a:rPr>
              <a:t>There are 2 types of association</a:t>
            </a:r>
          </a:p>
          <a:p>
            <a:pPr marL="952393" lvl="1" indent="-342900">
              <a:buAutoNum type="arabicPeriod"/>
            </a:pPr>
            <a:r>
              <a:rPr lang="en-US" sz="1600" dirty="0">
                <a:latin typeface="Abadi" panose="020B0604020104020204" pitchFamily="34" charset="0"/>
              </a:rPr>
              <a:t>Ad-hoc association – just exact join</a:t>
            </a:r>
          </a:p>
          <a:p>
            <a:pPr marL="952393" lvl="1" indent="-342900">
              <a:buAutoNum type="arabicPeriod"/>
            </a:pPr>
            <a:r>
              <a:rPr lang="en-US" sz="1600" dirty="0">
                <a:latin typeface="Abadi" panose="020B0604020104020204" pitchFamily="34" charset="0"/>
              </a:rPr>
              <a:t>Exposed association – lose coupling</a:t>
            </a:r>
            <a:endParaRPr lang="en-IN" sz="1600" dirty="0">
              <a:latin typeface="Abadi" panose="020B0604020104020204" pitchFamily="34" charset="0"/>
            </a:endParaRPr>
          </a:p>
          <a:p>
            <a:pPr marL="895243" lvl="1" indent="-285750">
              <a:buFont typeface="Arial" panose="020B0604020202020204" pitchFamily="34" charset="0"/>
              <a:buChar char="•"/>
            </a:pPr>
            <a:endParaRPr lang="en-US" sz="1800"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41696724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Why someone fails to learn CDS from google?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36933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&lt; &gt;</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grpSp>
        <p:nvGrpSpPr>
          <p:cNvPr id="11" name="Group 10">
            <a:extLst>
              <a:ext uri="{FF2B5EF4-FFF2-40B4-BE49-F238E27FC236}">
                <a16:creationId xmlns:a16="http://schemas.microsoft.com/office/drawing/2014/main" id="{2C171962-7CAE-BFDD-88B9-88B9C0C010FE}"/>
              </a:ext>
            </a:extLst>
          </p:cNvPr>
          <p:cNvGrpSpPr/>
          <p:nvPr/>
        </p:nvGrpSpPr>
        <p:grpSpPr>
          <a:xfrm>
            <a:off x="774433" y="401150"/>
            <a:ext cx="360" cy="360"/>
            <a:chOff x="774433" y="401150"/>
            <a:chExt cx="360" cy="36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56C454EE-C792-3547-18D5-2B98BF9F9ABA}"/>
                    </a:ext>
                  </a:extLst>
                </p14:cNvPr>
                <p14:cNvContentPartPr/>
                <p14:nvPr/>
              </p14:nvContentPartPr>
              <p14:xfrm>
                <a:off x="774433" y="401150"/>
                <a:ext cx="360" cy="360"/>
              </p14:xfrm>
            </p:contentPart>
          </mc:Choice>
          <mc:Fallback xmlns="">
            <p:pic>
              <p:nvPicPr>
                <p:cNvPr id="9" name="Ink 8">
                  <a:extLst>
                    <a:ext uri="{FF2B5EF4-FFF2-40B4-BE49-F238E27FC236}">
                      <a16:creationId xmlns:a16="http://schemas.microsoft.com/office/drawing/2014/main" id="{56C454EE-C792-3547-18D5-2B98BF9F9ABA}"/>
                    </a:ext>
                  </a:extLst>
                </p:cNvPr>
                <p:cNvPicPr/>
                <p:nvPr/>
              </p:nvPicPr>
              <p:blipFill>
                <a:blip r:embed="rId7"/>
                <a:stretch>
                  <a:fillRect/>
                </a:stretch>
              </p:blipFill>
              <p:spPr>
                <a:xfrm>
                  <a:off x="765793" y="3925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E2BC26F-BE05-3048-D4FD-B80751AA871A}"/>
                    </a:ext>
                  </a:extLst>
                </p14:cNvPr>
                <p14:cNvContentPartPr/>
                <p14:nvPr/>
              </p14:nvContentPartPr>
              <p14:xfrm>
                <a:off x="774433" y="401150"/>
                <a:ext cx="360" cy="360"/>
              </p14:xfrm>
            </p:contentPart>
          </mc:Choice>
          <mc:Fallback xmlns="">
            <p:pic>
              <p:nvPicPr>
                <p:cNvPr id="10" name="Ink 9">
                  <a:extLst>
                    <a:ext uri="{FF2B5EF4-FFF2-40B4-BE49-F238E27FC236}">
                      <a16:creationId xmlns:a16="http://schemas.microsoft.com/office/drawing/2014/main" id="{CE2BC26F-BE05-3048-D4FD-B80751AA871A}"/>
                    </a:ext>
                  </a:extLst>
                </p:cNvPr>
                <p:cNvPicPr/>
                <p:nvPr/>
              </p:nvPicPr>
              <p:blipFill>
                <a:blip r:embed="rId7"/>
                <a:stretch>
                  <a:fillRect/>
                </a:stretch>
              </p:blipFill>
              <p:spPr>
                <a:xfrm>
                  <a:off x="765793" y="392510"/>
                  <a:ext cx="18000" cy="18000"/>
                </a:xfrm>
                <a:prstGeom prst="rect">
                  <a:avLst/>
                </a:prstGeom>
              </p:spPr>
            </p:pic>
          </mc:Fallback>
        </mc:AlternateContent>
      </p:grpSp>
      <p:pic>
        <p:nvPicPr>
          <p:cNvPr id="1026" name="Picture 2" descr="CBSE CLASS XII ENGINEERING GRAPHICS PRACTICALS MACHINE BLOCK 03 - YouTube">
            <a:extLst>
              <a:ext uri="{FF2B5EF4-FFF2-40B4-BE49-F238E27FC236}">
                <a16:creationId xmlns:a16="http://schemas.microsoft.com/office/drawing/2014/main" id="{2DC14AA3-EE52-B121-4EAC-D0FACC7126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788" y="762806"/>
            <a:ext cx="6733054" cy="3787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39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Rounded Corners 8">
            <a:extLst>
              <a:ext uri="{FF2B5EF4-FFF2-40B4-BE49-F238E27FC236}">
                <a16:creationId xmlns:a16="http://schemas.microsoft.com/office/drawing/2014/main" id="{8D733875-09AD-3A09-43A4-D723B2043475}"/>
              </a:ext>
            </a:extLst>
          </p:cNvPr>
          <p:cNvSpPr/>
          <p:nvPr/>
        </p:nvSpPr>
        <p:spPr>
          <a:xfrm>
            <a:off x="340379" y="2420888"/>
            <a:ext cx="3233393" cy="1359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View</a:t>
            </a:r>
          </a:p>
        </p:txBody>
      </p:sp>
      <p:sp>
        <p:nvSpPr>
          <p:cNvPr id="10" name="Rectangle 9">
            <a:extLst>
              <a:ext uri="{FF2B5EF4-FFF2-40B4-BE49-F238E27FC236}">
                <a16:creationId xmlns:a16="http://schemas.microsoft.com/office/drawing/2014/main" id="{4F87ECF4-6264-E6EF-61B3-C1E2A8A6C151}"/>
              </a:ext>
            </a:extLst>
          </p:cNvPr>
          <p:cNvSpPr/>
          <p:nvPr/>
        </p:nvSpPr>
        <p:spPr>
          <a:xfrm>
            <a:off x="8974732" y="707504"/>
            <a:ext cx="3101200" cy="530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ABAP Program</a:t>
            </a:r>
          </a:p>
        </p:txBody>
      </p:sp>
      <p:sp>
        <p:nvSpPr>
          <p:cNvPr id="11" name="Rectangle 10">
            <a:extLst>
              <a:ext uri="{FF2B5EF4-FFF2-40B4-BE49-F238E27FC236}">
                <a16:creationId xmlns:a16="http://schemas.microsoft.com/office/drawing/2014/main" id="{D2E0EFBC-6008-978E-D0BE-F2804BC9F7D7}"/>
              </a:ext>
            </a:extLst>
          </p:cNvPr>
          <p:cNvSpPr/>
          <p:nvPr/>
        </p:nvSpPr>
        <p:spPr>
          <a:xfrm>
            <a:off x="8974732" y="1556792"/>
            <a:ext cx="3101200" cy="530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Fiori App</a:t>
            </a:r>
          </a:p>
        </p:txBody>
      </p:sp>
      <p:sp>
        <p:nvSpPr>
          <p:cNvPr id="12" name="Rectangle 11">
            <a:extLst>
              <a:ext uri="{FF2B5EF4-FFF2-40B4-BE49-F238E27FC236}">
                <a16:creationId xmlns:a16="http://schemas.microsoft.com/office/drawing/2014/main" id="{C97B2B06-6616-CE8B-AB54-345552D28C14}"/>
              </a:ext>
            </a:extLst>
          </p:cNvPr>
          <p:cNvSpPr/>
          <p:nvPr/>
        </p:nvSpPr>
        <p:spPr>
          <a:xfrm>
            <a:off x="8974732" y="2420888"/>
            <a:ext cx="3101200" cy="530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Data Analytics</a:t>
            </a:r>
          </a:p>
        </p:txBody>
      </p:sp>
      <p:sp>
        <p:nvSpPr>
          <p:cNvPr id="13" name="Rectangle 12">
            <a:extLst>
              <a:ext uri="{FF2B5EF4-FFF2-40B4-BE49-F238E27FC236}">
                <a16:creationId xmlns:a16="http://schemas.microsoft.com/office/drawing/2014/main" id="{DA209D96-3338-CD8A-F793-9F579E9E6CF2}"/>
              </a:ext>
            </a:extLst>
          </p:cNvPr>
          <p:cNvSpPr/>
          <p:nvPr/>
        </p:nvSpPr>
        <p:spPr>
          <a:xfrm>
            <a:off x="8988604" y="3337658"/>
            <a:ext cx="3087328" cy="811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S/4HANA embedded Analytics</a:t>
            </a:r>
          </a:p>
        </p:txBody>
      </p:sp>
      <p:sp>
        <p:nvSpPr>
          <p:cNvPr id="14" name="Rectangle 13">
            <a:extLst>
              <a:ext uri="{FF2B5EF4-FFF2-40B4-BE49-F238E27FC236}">
                <a16:creationId xmlns:a16="http://schemas.microsoft.com/office/drawing/2014/main" id="{A0602769-73AC-5D61-DF8F-03F411FD29E4}"/>
              </a:ext>
            </a:extLst>
          </p:cNvPr>
          <p:cNvSpPr/>
          <p:nvPr/>
        </p:nvSpPr>
        <p:spPr>
          <a:xfrm>
            <a:off x="8981668" y="4489786"/>
            <a:ext cx="3087328" cy="811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Integration API</a:t>
            </a:r>
          </a:p>
        </p:txBody>
      </p:sp>
      <p:sp>
        <p:nvSpPr>
          <p:cNvPr id="15" name="Rectangle 14">
            <a:extLst>
              <a:ext uri="{FF2B5EF4-FFF2-40B4-BE49-F238E27FC236}">
                <a16:creationId xmlns:a16="http://schemas.microsoft.com/office/drawing/2014/main" id="{183C93C9-98AF-2121-683D-ED3C9AB4BD4B}"/>
              </a:ext>
            </a:extLst>
          </p:cNvPr>
          <p:cNvSpPr/>
          <p:nvPr/>
        </p:nvSpPr>
        <p:spPr>
          <a:xfrm>
            <a:off x="8968511" y="5649215"/>
            <a:ext cx="3087328" cy="811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RAP/BOPF</a:t>
            </a:r>
          </a:p>
        </p:txBody>
      </p:sp>
      <p:cxnSp>
        <p:nvCxnSpPr>
          <p:cNvPr id="17" name="Connector: Elbow 16">
            <a:extLst>
              <a:ext uri="{FF2B5EF4-FFF2-40B4-BE49-F238E27FC236}">
                <a16:creationId xmlns:a16="http://schemas.microsoft.com/office/drawing/2014/main" id="{7849032B-4AC7-B98B-3AD7-ECEBB732C44F}"/>
              </a:ext>
            </a:extLst>
          </p:cNvPr>
          <p:cNvCxnSpPr>
            <a:stCxn id="10" idx="1"/>
          </p:cNvCxnSpPr>
          <p:nvPr/>
        </p:nvCxnSpPr>
        <p:spPr>
          <a:xfrm rot="10800000" flipV="1">
            <a:off x="3573772" y="972848"/>
            <a:ext cx="5400960" cy="1592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9329E68-BBCB-22DB-7170-3BE7DBAAD6F2}"/>
              </a:ext>
            </a:extLst>
          </p:cNvPr>
          <p:cNvCxnSpPr>
            <a:stCxn id="11" idx="1"/>
          </p:cNvCxnSpPr>
          <p:nvPr/>
        </p:nvCxnSpPr>
        <p:spPr>
          <a:xfrm rot="10800000" flipV="1">
            <a:off x="3573772" y="1822136"/>
            <a:ext cx="5400960" cy="1030799"/>
          </a:xfrm>
          <a:prstGeom prst="bentConnector3">
            <a:avLst>
              <a:gd name="adj1" fmla="val 4309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7CB911-8755-F18A-4FFC-74162E88257B}"/>
              </a:ext>
            </a:extLst>
          </p:cNvPr>
          <p:cNvSpPr txBox="1"/>
          <p:nvPr/>
        </p:nvSpPr>
        <p:spPr>
          <a:xfrm>
            <a:off x="6670476" y="1455642"/>
            <a:ext cx="2160240"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@Odata.publish</a:t>
            </a:r>
          </a:p>
        </p:txBody>
      </p:sp>
      <p:cxnSp>
        <p:nvCxnSpPr>
          <p:cNvPr id="23" name="Connector: Elbow 22">
            <a:extLst>
              <a:ext uri="{FF2B5EF4-FFF2-40B4-BE49-F238E27FC236}">
                <a16:creationId xmlns:a16="http://schemas.microsoft.com/office/drawing/2014/main" id="{CA21B9DF-5A1C-013F-1990-C38BEF60C471}"/>
              </a:ext>
            </a:extLst>
          </p:cNvPr>
          <p:cNvCxnSpPr>
            <a:endCxn id="9" idx="3"/>
          </p:cNvCxnSpPr>
          <p:nvPr/>
        </p:nvCxnSpPr>
        <p:spPr>
          <a:xfrm rot="10800000" flipV="1">
            <a:off x="3573773" y="2564902"/>
            <a:ext cx="5394739" cy="535561"/>
          </a:xfrm>
          <a:prstGeom prst="bentConnector3">
            <a:avLst>
              <a:gd name="adj1" fmla="val 34088"/>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FF609F-FB79-B0FD-7A44-D38723D2A822}"/>
              </a:ext>
            </a:extLst>
          </p:cNvPr>
          <p:cNvSpPr txBox="1"/>
          <p:nvPr/>
        </p:nvSpPr>
        <p:spPr>
          <a:xfrm>
            <a:off x="7102524" y="2231495"/>
            <a:ext cx="2160240" cy="58477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@Analytics</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@AnalyticDetails</a:t>
            </a:r>
          </a:p>
        </p:txBody>
      </p:sp>
      <p:cxnSp>
        <p:nvCxnSpPr>
          <p:cNvPr id="27" name="Connector: Elbow 26">
            <a:extLst>
              <a:ext uri="{FF2B5EF4-FFF2-40B4-BE49-F238E27FC236}">
                <a16:creationId xmlns:a16="http://schemas.microsoft.com/office/drawing/2014/main" id="{CC56EA87-9B4E-80A0-2693-9DA795D7044E}"/>
              </a:ext>
            </a:extLst>
          </p:cNvPr>
          <p:cNvCxnSpPr>
            <a:stCxn id="13" idx="1"/>
          </p:cNvCxnSpPr>
          <p:nvPr/>
        </p:nvCxnSpPr>
        <p:spPr>
          <a:xfrm rot="10800000">
            <a:off x="3567552" y="3329651"/>
            <a:ext cx="5421052" cy="4137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324DF4-F58A-83CD-335C-2B1BCCF1B4E8}"/>
              </a:ext>
            </a:extLst>
          </p:cNvPr>
          <p:cNvSpPr txBox="1"/>
          <p:nvPr/>
        </p:nvSpPr>
        <p:spPr>
          <a:xfrm>
            <a:off x="6800945" y="3248335"/>
            <a:ext cx="2160240"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@Odata.publish</a:t>
            </a:r>
          </a:p>
        </p:txBody>
      </p:sp>
      <p:sp>
        <p:nvSpPr>
          <p:cNvPr id="29" name="TextBox 28">
            <a:extLst>
              <a:ext uri="{FF2B5EF4-FFF2-40B4-BE49-F238E27FC236}">
                <a16:creationId xmlns:a16="http://schemas.microsoft.com/office/drawing/2014/main" id="{8BCB78DB-20BF-0985-3EB1-23A413FE387B}"/>
              </a:ext>
            </a:extLst>
          </p:cNvPr>
          <p:cNvSpPr txBox="1"/>
          <p:nvPr/>
        </p:nvSpPr>
        <p:spPr>
          <a:xfrm>
            <a:off x="6808271" y="3499867"/>
            <a:ext cx="2160240" cy="58477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@Analytics</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@AnalyticDetails</a:t>
            </a:r>
          </a:p>
        </p:txBody>
      </p:sp>
      <p:cxnSp>
        <p:nvCxnSpPr>
          <p:cNvPr id="31" name="Connector: Elbow 30">
            <a:extLst>
              <a:ext uri="{FF2B5EF4-FFF2-40B4-BE49-F238E27FC236}">
                <a16:creationId xmlns:a16="http://schemas.microsoft.com/office/drawing/2014/main" id="{74863172-54D1-AC9D-8064-F4FCCECBA8C1}"/>
              </a:ext>
            </a:extLst>
          </p:cNvPr>
          <p:cNvCxnSpPr>
            <a:stCxn id="14" idx="1"/>
          </p:cNvCxnSpPr>
          <p:nvPr/>
        </p:nvCxnSpPr>
        <p:spPr>
          <a:xfrm rot="10800000">
            <a:off x="3567552" y="3536509"/>
            <a:ext cx="5414116" cy="1358988"/>
          </a:xfrm>
          <a:prstGeom prst="bentConnector3">
            <a:avLst>
              <a:gd name="adj1" fmla="val 5155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A52F1ED-56DB-6C03-4DED-E53C59B646FD}"/>
              </a:ext>
            </a:extLst>
          </p:cNvPr>
          <p:cNvPicPr>
            <a:picLocks noChangeAspect="1"/>
          </p:cNvPicPr>
          <p:nvPr/>
        </p:nvPicPr>
        <p:blipFill>
          <a:blip r:embed="rId6"/>
          <a:stretch>
            <a:fillRect/>
          </a:stretch>
        </p:blipFill>
        <p:spPr>
          <a:xfrm>
            <a:off x="6670476" y="4441712"/>
            <a:ext cx="2200275" cy="457200"/>
          </a:xfrm>
          <a:prstGeom prst="rect">
            <a:avLst/>
          </a:prstGeom>
        </p:spPr>
      </p:pic>
      <p:cxnSp>
        <p:nvCxnSpPr>
          <p:cNvPr id="36" name="Connector: Elbow 35">
            <a:extLst>
              <a:ext uri="{FF2B5EF4-FFF2-40B4-BE49-F238E27FC236}">
                <a16:creationId xmlns:a16="http://schemas.microsoft.com/office/drawing/2014/main" id="{76AA1B35-3865-FCEA-2607-26D8DF463872}"/>
              </a:ext>
            </a:extLst>
          </p:cNvPr>
          <p:cNvCxnSpPr>
            <a:stCxn id="15" idx="1"/>
          </p:cNvCxnSpPr>
          <p:nvPr/>
        </p:nvCxnSpPr>
        <p:spPr>
          <a:xfrm rot="10800000">
            <a:off x="3567553" y="3743370"/>
            <a:ext cx="5400959" cy="2311557"/>
          </a:xfrm>
          <a:prstGeom prst="bentConnector3">
            <a:avLst>
              <a:gd name="adj1" fmla="val 6140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21C1E88-4877-C1A2-C99C-01C686AB6BC7}"/>
              </a:ext>
            </a:extLst>
          </p:cNvPr>
          <p:cNvSpPr txBox="1"/>
          <p:nvPr/>
        </p:nvSpPr>
        <p:spPr>
          <a:xfrm>
            <a:off x="6302299" y="5558045"/>
            <a:ext cx="2168377" cy="523220"/>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@Odata.publish</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@ObjectModel</a:t>
            </a:r>
          </a:p>
        </p:txBody>
      </p:sp>
      <p:sp>
        <p:nvSpPr>
          <p:cNvPr id="2" name="Title 7">
            <a:extLst>
              <a:ext uri="{FF2B5EF4-FFF2-40B4-BE49-F238E27FC236}">
                <a16:creationId xmlns:a16="http://schemas.microsoft.com/office/drawing/2014/main" id="{A1A0E91D-32AC-AFFA-79FB-D86EFF39B8A1}"/>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CDS Perspective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Tree>
    <p:extLst>
      <p:ext uri="{BB962C8B-B14F-4D97-AF65-F5344CB8AC3E}">
        <p14:creationId xmlns:p14="http://schemas.microsoft.com/office/powerpoint/2010/main" val="3321347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VDM – Virtual data modeling</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692696"/>
            <a:ext cx="11619905" cy="156966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Is a gold standard and best practice to build CDS views in S/4HANA projects. This standard is adopted already by SAP so by learning this you will also be able to understand standard CDS view structures. </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When we join a project, we would not need any KT from anyone if project follow VDM</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 absence of a colleague, we will be able to manage the development and understand purpose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When SAP deliver standard CDS views, they do not share mobile no. of their SAP labs developer</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It allows great modularization and the best practices for a scalable project design</a:t>
            </a:r>
            <a:endParaRPr kumimoji="0" lang="en-IN"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18AA534A-DEAB-85B0-2E98-5006FB288B3C}"/>
              </a:ext>
            </a:extLst>
          </p:cNvPr>
          <p:cNvSpPr/>
          <p:nvPr/>
        </p:nvSpPr>
        <p:spPr>
          <a:xfrm>
            <a:off x="373949" y="2551718"/>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Private</a:t>
            </a:r>
          </a:p>
        </p:txBody>
      </p:sp>
      <p:sp>
        <p:nvSpPr>
          <p:cNvPr id="10" name="Rectangle 9">
            <a:extLst>
              <a:ext uri="{FF2B5EF4-FFF2-40B4-BE49-F238E27FC236}">
                <a16:creationId xmlns:a16="http://schemas.microsoft.com/office/drawing/2014/main" id="{3006D462-B7DF-48F8-2189-72AFB2404526}"/>
              </a:ext>
            </a:extLst>
          </p:cNvPr>
          <p:cNvSpPr/>
          <p:nvPr/>
        </p:nvSpPr>
        <p:spPr>
          <a:xfrm>
            <a:off x="4710171" y="2327452"/>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Interface views</a:t>
            </a:r>
          </a:p>
        </p:txBody>
      </p:sp>
      <p:sp>
        <p:nvSpPr>
          <p:cNvPr id="11" name="Rectangle 10">
            <a:extLst>
              <a:ext uri="{FF2B5EF4-FFF2-40B4-BE49-F238E27FC236}">
                <a16:creationId xmlns:a16="http://schemas.microsoft.com/office/drawing/2014/main" id="{25967FC8-CC93-268B-8571-667B1743886D}"/>
              </a:ext>
            </a:extLst>
          </p:cNvPr>
          <p:cNvSpPr/>
          <p:nvPr/>
        </p:nvSpPr>
        <p:spPr>
          <a:xfrm>
            <a:off x="9046393" y="2574795"/>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Consumption</a:t>
            </a:r>
          </a:p>
        </p:txBody>
      </p:sp>
      <p:sp>
        <p:nvSpPr>
          <p:cNvPr id="12" name="Rectangle 11">
            <a:extLst>
              <a:ext uri="{FF2B5EF4-FFF2-40B4-BE49-F238E27FC236}">
                <a16:creationId xmlns:a16="http://schemas.microsoft.com/office/drawing/2014/main" id="{5112D85B-739B-2A09-9156-BF2974C19D90}"/>
              </a:ext>
            </a:extLst>
          </p:cNvPr>
          <p:cNvSpPr/>
          <p:nvPr/>
        </p:nvSpPr>
        <p:spPr>
          <a:xfrm>
            <a:off x="6598122" y="2982436"/>
            <a:ext cx="2016224"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Composite</a:t>
            </a:r>
          </a:p>
        </p:txBody>
      </p:sp>
      <p:sp>
        <p:nvSpPr>
          <p:cNvPr id="13" name="Rectangle 12">
            <a:extLst>
              <a:ext uri="{FF2B5EF4-FFF2-40B4-BE49-F238E27FC236}">
                <a16:creationId xmlns:a16="http://schemas.microsoft.com/office/drawing/2014/main" id="{A2DD457D-A2A0-5500-1A6C-ABED021A062B}"/>
              </a:ext>
            </a:extLst>
          </p:cNvPr>
          <p:cNvSpPr/>
          <p:nvPr/>
        </p:nvSpPr>
        <p:spPr>
          <a:xfrm>
            <a:off x="3550443" y="2998282"/>
            <a:ext cx="2016224"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Basic</a:t>
            </a:r>
          </a:p>
        </p:txBody>
      </p:sp>
      <p:cxnSp>
        <p:nvCxnSpPr>
          <p:cNvPr id="15" name="Connector: Elbow 14">
            <a:extLst>
              <a:ext uri="{FF2B5EF4-FFF2-40B4-BE49-F238E27FC236}">
                <a16:creationId xmlns:a16="http://schemas.microsoft.com/office/drawing/2014/main" id="{D022DCA7-67F1-ABF4-82E3-4025FAD34207}"/>
              </a:ext>
            </a:extLst>
          </p:cNvPr>
          <p:cNvCxnSpPr>
            <a:stCxn id="10" idx="2"/>
            <a:endCxn id="13" idx="0"/>
          </p:cNvCxnSpPr>
          <p:nvPr/>
        </p:nvCxnSpPr>
        <p:spPr>
          <a:xfrm rot="5400000">
            <a:off x="5242310" y="2090261"/>
            <a:ext cx="224266" cy="15917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2699FE6-EB06-3152-6997-FD28C166AABB}"/>
              </a:ext>
            </a:extLst>
          </p:cNvPr>
          <p:cNvCxnSpPr>
            <a:stCxn id="10" idx="2"/>
            <a:endCxn id="12" idx="0"/>
          </p:cNvCxnSpPr>
          <p:nvPr/>
        </p:nvCxnSpPr>
        <p:spPr>
          <a:xfrm rot="16200000" flipH="1">
            <a:off x="6774072" y="2150274"/>
            <a:ext cx="208420" cy="14559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374613-8F75-E9B9-E406-FF0AAB31833C}"/>
              </a:ext>
            </a:extLst>
          </p:cNvPr>
          <p:cNvCxnSpPr/>
          <p:nvPr/>
        </p:nvCxnSpPr>
        <p:spPr>
          <a:xfrm>
            <a:off x="3430116" y="2982435"/>
            <a:ext cx="0" cy="3684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02BE48-40F1-14B5-A6CE-737F8FCAF56F}"/>
              </a:ext>
            </a:extLst>
          </p:cNvPr>
          <p:cNvCxnSpPr/>
          <p:nvPr/>
        </p:nvCxnSpPr>
        <p:spPr>
          <a:xfrm>
            <a:off x="8758708" y="2982434"/>
            <a:ext cx="0" cy="3684723"/>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629227-71DB-25F8-B402-DCCD1FC34ACA}"/>
              </a:ext>
            </a:extLst>
          </p:cNvPr>
          <p:cNvSpPr txBox="1"/>
          <p:nvPr/>
        </p:nvSpPr>
        <p:spPr>
          <a:xfrm>
            <a:off x="198101" y="2982434"/>
            <a:ext cx="3232014" cy="2308324"/>
          </a:xfrm>
          <a:prstGeom prst="rect">
            <a:avLst/>
          </a:prstGeom>
          <a:noFill/>
        </p:spPr>
        <p:txBody>
          <a:bodyPr wrap="square" rtlCol="0">
            <a:sp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Starts with P_ </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@VDM.private: true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These are the views built by SAP and reused by SAP itself.</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As a developer we can use private views to build our views but </a:t>
            </a:r>
            <a:r>
              <a:rPr kumimoji="0" lang="en-US" sz="1600" b="1" i="0" u="none" strike="noStrike" kern="1200" cap="none" spc="0" normalizeH="0" baseline="0" noProof="0" dirty="0">
                <a:ln>
                  <a:noFill/>
                </a:ln>
                <a:solidFill>
                  <a:prstClr val="black"/>
                </a:solidFill>
                <a:effectLst/>
                <a:uLnTx/>
                <a:uFillTx/>
                <a:latin typeface="Segoe UI"/>
                <a:ea typeface="+mn-ea"/>
                <a:cs typeface="+mn-cs"/>
              </a:rPr>
              <a:t>we must not?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SAP do not guarantee the stable contract</a:t>
            </a:r>
          </a:p>
        </p:txBody>
      </p:sp>
      <p:sp>
        <p:nvSpPr>
          <p:cNvPr id="66" name="TextBox 65">
            <a:extLst>
              <a:ext uri="{FF2B5EF4-FFF2-40B4-BE49-F238E27FC236}">
                <a16:creationId xmlns:a16="http://schemas.microsoft.com/office/drawing/2014/main" id="{FDAFF4D1-4174-F492-0AAE-5631D21C98D9}"/>
              </a:ext>
            </a:extLst>
          </p:cNvPr>
          <p:cNvSpPr txBox="1"/>
          <p:nvPr/>
        </p:nvSpPr>
        <p:spPr>
          <a:xfrm>
            <a:off x="3550443" y="3501008"/>
            <a:ext cx="5063899" cy="267765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Starts with I_, @VDM.viewType : #BASIC, #COMPOSITE</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We can certainly use them in our projects, view on view because contract remains stable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RoR</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Basic views are always used to ready either Pure Master or Pure transaction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If we want combination of master and transaction data we can go with composite views</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 composite view can act like a #CUBE view for data analytics. Usually these views are used to aggregate data with @DefaultAggregation annotation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We can build interface views on top of private(our) or other interface views</a:t>
            </a:r>
          </a:p>
        </p:txBody>
      </p:sp>
      <p:sp>
        <p:nvSpPr>
          <p:cNvPr id="67" name="TextBox 66">
            <a:extLst>
              <a:ext uri="{FF2B5EF4-FFF2-40B4-BE49-F238E27FC236}">
                <a16:creationId xmlns:a16="http://schemas.microsoft.com/office/drawing/2014/main" id="{B66B4C33-8F35-2141-FE4D-41533998AFBC}"/>
              </a:ext>
            </a:extLst>
          </p:cNvPr>
          <p:cNvSpPr txBox="1"/>
          <p:nvPr/>
        </p:nvSpPr>
        <p:spPr>
          <a:xfrm>
            <a:off x="8927464" y="3085726"/>
            <a:ext cx="3044610" cy="2893100"/>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Starts with C_, @VDM.viewType : #COMPOSITION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They are used for final consumption for our use case e.g. Fiori App, Analytics, Integration etc.</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Annotations related to final UI and tool consumption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 Data analytics we create with annotation @Analytic.query: true</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Which creates a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BeX</a:t>
            </a:r>
            <a:r>
              <a:rPr kumimoji="0" lang="en-US" sz="1400" b="0" i="0" u="none" strike="noStrike" kern="1200" cap="none" spc="0" normalizeH="0" baseline="0" noProof="0" dirty="0">
                <a:ln>
                  <a:noFill/>
                </a:ln>
                <a:solidFill>
                  <a:prstClr val="black"/>
                </a:solidFill>
                <a:effectLst/>
                <a:uLnTx/>
                <a:uFillTx/>
                <a:latin typeface="Segoe UI"/>
                <a:ea typeface="+mn-ea"/>
                <a:cs typeface="+mn-cs"/>
              </a:rPr>
              <a:t> query in SAP S/4HANA.</a:t>
            </a:r>
          </a:p>
        </p:txBody>
      </p:sp>
      <p:cxnSp>
        <p:nvCxnSpPr>
          <p:cNvPr id="69" name="Straight Arrow Connector 68">
            <a:extLst>
              <a:ext uri="{FF2B5EF4-FFF2-40B4-BE49-F238E27FC236}">
                <a16:creationId xmlns:a16="http://schemas.microsoft.com/office/drawing/2014/main" id="{15531614-B3D2-432F-AB96-83D71F214D1A}"/>
              </a:ext>
            </a:extLst>
          </p:cNvPr>
          <p:cNvCxnSpPr>
            <a:stCxn id="9" idx="3"/>
            <a:endCxn id="10" idx="1"/>
          </p:cNvCxnSpPr>
          <p:nvPr/>
        </p:nvCxnSpPr>
        <p:spPr>
          <a:xfrm flipV="1">
            <a:off x="3254269" y="2550734"/>
            <a:ext cx="1455902" cy="224266"/>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9528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97939" y="114243"/>
            <a:ext cx="11030576" cy="72246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rPr>
              <a:t>Arrangement</a:t>
            </a:r>
            <a:endParaRPr kumimoji="0" lang="en-IN"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11" name="Rectangle 10">
            <a:extLst>
              <a:ext uri="{FF2B5EF4-FFF2-40B4-BE49-F238E27FC236}">
                <a16:creationId xmlns:a16="http://schemas.microsoft.com/office/drawing/2014/main" id="{C324D572-95AC-A2C5-9DA4-D7E7BEB36746}"/>
              </a:ext>
            </a:extLst>
          </p:cNvPr>
          <p:cNvSpPr/>
          <p:nvPr/>
        </p:nvSpPr>
        <p:spPr>
          <a:xfrm>
            <a:off x="116701"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2" name="Rectangle 11">
            <a:extLst>
              <a:ext uri="{FF2B5EF4-FFF2-40B4-BE49-F238E27FC236}">
                <a16:creationId xmlns:a16="http://schemas.microsoft.com/office/drawing/2014/main" id="{F390ABC4-4483-5E61-3697-A9F9C81D433D}"/>
              </a:ext>
            </a:extLst>
          </p:cNvPr>
          <p:cNvSpPr/>
          <p:nvPr/>
        </p:nvSpPr>
        <p:spPr>
          <a:xfrm>
            <a:off x="1845950"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3" name="Rectangle 12">
            <a:extLst>
              <a:ext uri="{FF2B5EF4-FFF2-40B4-BE49-F238E27FC236}">
                <a16:creationId xmlns:a16="http://schemas.microsoft.com/office/drawing/2014/main" id="{FD44F5B0-AC96-E9BC-81CB-BF40B52A7639}"/>
              </a:ext>
            </a:extLst>
          </p:cNvPr>
          <p:cNvSpPr/>
          <p:nvPr/>
        </p:nvSpPr>
        <p:spPr>
          <a:xfrm>
            <a:off x="3587674"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4" name="Rectangle 13">
            <a:extLst>
              <a:ext uri="{FF2B5EF4-FFF2-40B4-BE49-F238E27FC236}">
                <a16:creationId xmlns:a16="http://schemas.microsoft.com/office/drawing/2014/main" id="{E7804BD7-1E3B-C638-F4DA-8D4C9379026D}"/>
              </a:ext>
            </a:extLst>
          </p:cNvPr>
          <p:cNvSpPr/>
          <p:nvPr/>
        </p:nvSpPr>
        <p:spPr>
          <a:xfrm>
            <a:off x="5316923"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5" name="Rectangle 14">
            <a:extLst>
              <a:ext uri="{FF2B5EF4-FFF2-40B4-BE49-F238E27FC236}">
                <a16:creationId xmlns:a16="http://schemas.microsoft.com/office/drawing/2014/main" id="{644DEBCF-21C9-EBC5-EA9F-12247B442F3E}"/>
              </a:ext>
            </a:extLst>
          </p:cNvPr>
          <p:cNvSpPr/>
          <p:nvPr/>
        </p:nvSpPr>
        <p:spPr>
          <a:xfrm>
            <a:off x="7047220"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6" name="Rectangle 15">
            <a:extLst>
              <a:ext uri="{FF2B5EF4-FFF2-40B4-BE49-F238E27FC236}">
                <a16:creationId xmlns:a16="http://schemas.microsoft.com/office/drawing/2014/main" id="{1BE14855-C195-E01E-7D1C-544B86C5B545}"/>
              </a:ext>
            </a:extLst>
          </p:cNvPr>
          <p:cNvSpPr/>
          <p:nvPr/>
        </p:nvSpPr>
        <p:spPr>
          <a:xfrm>
            <a:off x="8776469"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7" name="Rectangle 16">
            <a:extLst>
              <a:ext uri="{FF2B5EF4-FFF2-40B4-BE49-F238E27FC236}">
                <a16:creationId xmlns:a16="http://schemas.microsoft.com/office/drawing/2014/main" id="{810F3C5B-04C5-07F4-A133-42CBB2A3DC4F}"/>
              </a:ext>
            </a:extLst>
          </p:cNvPr>
          <p:cNvSpPr/>
          <p:nvPr/>
        </p:nvSpPr>
        <p:spPr>
          <a:xfrm>
            <a:off x="10505718" y="5861134"/>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9" name="Rectangle 18">
            <a:extLst>
              <a:ext uri="{FF2B5EF4-FFF2-40B4-BE49-F238E27FC236}">
                <a16:creationId xmlns:a16="http://schemas.microsoft.com/office/drawing/2014/main" id="{000EDD3B-96A3-DABD-28A8-41C53668288D}"/>
              </a:ext>
            </a:extLst>
          </p:cNvPr>
          <p:cNvSpPr/>
          <p:nvPr/>
        </p:nvSpPr>
        <p:spPr>
          <a:xfrm>
            <a:off x="1396041"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0" name="Rectangle 19">
            <a:extLst>
              <a:ext uri="{FF2B5EF4-FFF2-40B4-BE49-F238E27FC236}">
                <a16:creationId xmlns:a16="http://schemas.microsoft.com/office/drawing/2014/main" id="{069105EC-579B-1D7D-EDF0-3A1134AA289A}"/>
              </a:ext>
            </a:extLst>
          </p:cNvPr>
          <p:cNvSpPr/>
          <p:nvPr/>
        </p:nvSpPr>
        <p:spPr>
          <a:xfrm>
            <a:off x="4435685"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1" name="Rectangle 20">
            <a:extLst>
              <a:ext uri="{FF2B5EF4-FFF2-40B4-BE49-F238E27FC236}">
                <a16:creationId xmlns:a16="http://schemas.microsoft.com/office/drawing/2014/main" id="{11A8E8CA-4DFE-7600-51EA-E5630828CC86}"/>
              </a:ext>
            </a:extLst>
          </p:cNvPr>
          <p:cNvSpPr/>
          <p:nvPr/>
        </p:nvSpPr>
        <p:spPr>
          <a:xfrm>
            <a:off x="5603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2" name="Rectangle 21">
            <a:extLst>
              <a:ext uri="{FF2B5EF4-FFF2-40B4-BE49-F238E27FC236}">
                <a16:creationId xmlns:a16="http://schemas.microsoft.com/office/drawing/2014/main" id="{43CE0811-7F15-CBF3-CA67-463827992352}"/>
              </a:ext>
            </a:extLst>
          </p:cNvPr>
          <p:cNvSpPr/>
          <p:nvPr/>
        </p:nvSpPr>
        <p:spPr>
          <a:xfrm>
            <a:off x="3894029"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3" name="Rectangle 22">
            <a:extLst>
              <a:ext uri="{FF2B5EF4-FFF2-40B4-BE49-F238E27FC236}">
                <a16:creationId xmlns:a16="http://schemas.microsoft.com/office/drawing/2014/main" id="{16A86DF2-2A25-5F8A-10C2-2CC8DE0B6976}"/>
              </a:ext>
            </a:extLst>
          </p:cNvPr>
          <p:cNvSpPr/>
          <p:nvPr/>
        </p:nvSpPr>
        <p:spPr>
          <a:xfrm>
            <a:off x="68380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4" name="Rectangle 23">
            <a:extLst>
              <a:ext uri="{FF2B5EF4-FFF2-40B4-BE49-F238E27FC236}">
                <a16:creationId xmlns:a16="http://schemas.microsoft.com/office/drawing/2014/main" id="{D5AC199A-36A0-68C4-658A-EE7AAD4D480C}"/>
              </a:ext>
            </a:extLst>
          </p:cNvPr>
          <p:cNvSpPr/>
          <p:nvPr/>
        </p:nvSpPr>
        <p:spPr>
          <a:xfrm>
            <a:off x="2382581" y="3225633"/>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5" name="Rectangle 24">
            <a:extLst>
              <a:ext uri="{FF2B5EF4-FFF2-40B4-BE49-F238E27FC236}">
                <a16:creationId xmlns:a16="http://schemas.microsoft.com/office/drawing/2014/main" id="{3F5BC3D0-FE72-D9D3-E69F-2E82FC2BB34F}"/>
              </a:ext>
            </a:extLst>
          </p:cNvPr>
          <p:cNvSpPr/>
          <p:nvPr/>
        </p:nvSpPr>
        <p:spPr>
          <a:xfrm>
            <a:off x="5842127" y="3231585"/>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6" name="Rectangle 25">
            <a:extLst>
              <a:ext uri="{FF2B5EF4-FFF2-40B4-BE49-F238E27FC236}">
                <a16:creationId xmlns:a16="http://schemas.microsoft.com/office/drawing/2014/main" id="{48E27AE2-5F29-C63C-777A-FBEEDCCCBEE6}"/>
              </a:ext>
            </a:extLst>
          </p:cNvPr>
          <p:cNvSpPr/>
          <p:nvPr/>
        </p:nvSpPr>
        <p:spPr>
          <a:xfrm>
            <a:off x="4111830" y="2420888"/>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cxnSp>
        <p:nvCxnSpPr>
          <p:cNvPr id="28" name="Connector: Elbow 27">
            <a:extLst>
              <a:ext uri="{FF2B5EF4-FFF2-40B4-BE49-F238E27FC236}">
                <a16:creationId xmlns:a16="http://schemas.microsoft.com/office/drawing/2014/main" id="{48EFEB1C-594A-5A14-CB92-D43D7334A043}"/>
              </a:ext>
            </a:extLst>
          </p:cNvPr>
          <p:cNvCxnSpPr>
            <a:stCxn id="11" idx="0"/>
            <a:endCxn id="19" idx="2"/>
          </p:cNvCxnSpPr>
          <p:nvPr/>
        </p:nvCxnSpPr>
        <p:spPr>
          <a:xfrm rot="5400000" flipH="1" flipV="1">
            <a:off x="1524409" y="4747246"/>
            <a:ext cx="479788" cy="178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D1C36EE-2B69-C37A-4607-B16CA8C9C860}"/>
              </a:ext>
            </a:extLst>
          </p:cNvPr>
          <p:cNvCxnSpPr>
            <a:stCxn id="12" idx="0"/>
            <a:endCxn id="19" idx="2"/>
          </p:cNvCxnSpPr>
          <p:nvPr/>
        </p:nvCxnSpPr>
        <p:spPr>
          <a:xfrm rot="5400000" flipH="1" flipV="1">
            <a:off x="2389033" y="5611871"/>
            <a:ext cx="479788" cy="5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53D7622-1B91-2D3D-395F-BA62DC6D87A2}"/>
              </a:ext>
            </a:extLst>
          </p:cNvPr>
          <p:cNvCxnSpPr>
            <a:stCxn id="13" idx="0"/>
            <a:endCxn id="20" idx="2"/>
          </p:cNvCxnSpPr>
          <p:nvPr/>
        </p:nvCxnSpPr>
        <p:spPr>
          <a:xfrm rot="5400000" flipH="1" flipV="1">
            <a:off x="4779717" y="4962911"/>
            <a:ext cx="479788" cy="1352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DF415B6-702B-29BE-B1DE-4B5671847BFA}"/>
              </a:ext>
            </a:extLst>
          </p:cNvPr>
          <p:cNvCxnSpPr>
            <a:stCxn id="12" idx="0"/>
            <a:endCxn id="20" idx="2"/>
          </p:cNvCxnSpPr>
          <p:nvPr/>
        </p:nvCxnSpPr>
        <p:spPr>
          <a:xfrm rot="5400000" flipH="1" flipV="1">
            <a:off x="3908855" y="4092049"/>
            <a:ext cx="479788" cy="30941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D36B6E1-4E65-E3E2-B445-4824C1C8EF05}"/>
              </a:ext>
            </a:extLst>
          </p:cNvPr>
          <p:cNvCxnSpPr>
            <a:stCxn id="14" idx="0"/>
            <a:endCxn id="20" idx="2"/>
          </p:cNvCxnSpPr>
          <p:nvPr/>
        </p:nvCxnSpPr>
        <p:spPr>
          <a:xfrm rot="16200000" flipV="1">
            <a:off x="5644342" y="5450713"/>
            <a:ext cx="479788" cy="3768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3BD39C3-19B6-B7D5-D8BF-76BBFE8A9F73}"/>
              </a:ext>
            </a:extLst>
          </p:cNvPr>
          <p:cNvCxnSpPr>
            <a:stCxn id="15" idx="0"/>
            <a:endCxn id="20" idx="2"/>
          </p:cNvCxnSpPr>
          <p:nvPr/>
        </p:nvCxnSpPr>
        <p:spPr>
          <a:xfrm rot="16200000" flipV="1">
            <a:off x="6514134" y="4580921"/>
            <a:ext cx="470502" cy="2107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EAC3CB6-FBD0-EE54-19DD-9D62244939FC}"/>
              </a:ext>
            </a:extLst>
          </p:cNvPr>
          <p:cNvCxnSpPr>
            <a:stCxn id="16" idx="0"/>
            <a:endCxn id="23" idx="2"/>
          </p:cNvCxnSpPr>
          <p:nvPr/>
        </p:nvCxnSpPr>
        <p:spPr>
          <a:xfrm rot="16200000" flipV="1">
            <a:off x="8179145" y="4516683"/>
            <a:ext cx="1271590" cy="143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66F503D-A4E0-F455-FC66-20E50740C5F9}"/>
              </a:ext>
            </a:extLst>
          </p:cNvPr>
          <p:cNvCxnSpPr>
            <a:stCxn id="17" idx="0"/>
            <a:endCxn id="23" idx="2"/>
          </p:cNvCxnSpPr>
          <p:nvPr/>
        </p:nvCxnSpPr>
        <p:spPr>
          <a:xfrm rot="16200000" flipV="1">
            <a:off x="9048068" y="3647760"/>
            <a:ext cx="1262992" cy="316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17627AA-294C-8A98-53D7-4BF8A36A5DC6}"/>
              </a:ext>
            </a:extLst>
          </p:cNvPr>
          <p:cNvCxnSpPr>
            <a:stCxn id="20" idx="0"/>
            <a:endCxn id="22" idx="2"/>
          </p:cNvCxnSpPr>
          <p:nvPr/>
        </p:nvCxnSpPr>
        <p:spPr>
          <a:xfrm rot="16200000" flipV="1">
            <a:off x="5246886" y="4504886"/>
            <a:ext cx="355683" cy="5421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71370F-8572-373B-DBDA-268D09CC6C76}"/>
              </a:ext>
            </a:extLst>
          </p:cNvPr>
          <p:cNvCxnSpPr>
            <a:stCxn id="15" idx="0"/>
            <a:endCxn id="22" idx="2"/>
          </p:cNvCxnSpPr>
          <p:nvPr/>
        </p:nvCxnSpPr>
        <p:spPr>
          <a:xfrm rot="16200000" flipV="1">
            <a:off x="5842492" y="3909279"/>
            <a:ext cx="1271590" cy="2649315"/>
          </a:xfrm>
          <a:prstGeom prst="bentConnector3">
            <a:avLst>
              <a:gd name="adj1" fmla="val 852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2D5A9AC-5548-62B1-A1E1-6D11D2916F22}"/>
              </a:ext>
            </a:extLst>
          </p:cNvPr>
          <p:cNvCxnSpPr>
            <a:stCxn id="19" idx="0"/>
            <a:endCxn id="21" idx="2"/>
          </p:cNvCxnSpPr>
          <p:nvPr/>
        </p:nvCxnSpPr>
        <p:spPr>
          <a:xfrm rot="16200000" flipV="1">
            <a:off x="2060243" y="4357886"/>
            <a:ext cx="355683" cy="836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DCF6092-EB26-432A-7253-6BC9A94F8118}"/>
              </a:ext>
            </a:extLst>
          </p:cNvPr>
          <p:cNvCxnSpPr>
            <a:stCxn id="22" idx="1"/>
            <a:endCxn id="21" idx="3"/>
          </p:cNvCxnSpPr>
          <p:nvPr/>
        </p:nvCxnSpPr>
        <p:spPr>
          <a:xfrm flipH="1">
            <a:off x="3079586" y="4379940"/>
            <a:ext cx="814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9824C8A-1AF1-AD57-B7C3-3EC1D7628EFC}"/>
              </a:ext>
            </a:extLst>
          </p:cNvPr>
          <p:cNvCxnSpPr>
            <a:stCxn id="21" idx="0"/>
            <a:endCxn id="24" idx="2"/>
          </p:cNvCxnSpPr>
          <p:nvPr/>
        </p:nvCxnSpPr>
        <p:spPr>
          <a:xfrm rot="5400000" flipH="1" flipV="1">
            <a:off x="2481234" y="3000791"/>
            <a:ext cx="499699" cy="1822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4FBB4A2-FC36-4841-D480-47BD91043CCC}"/>
              </a:ext>
            </a:extLst>
          </p:cNvPr>
          <p:cNvCxnSpPr>
            <a:stCxn id="22" idx="0"/>
            <a:endCxn id="24" idx="2"/>
          </p:cNvCxnSpPr>
          <p:nvPr/>
        </p:nvCxnSpPr>
        <p:spPr>
          <a:xfrm rot="16200000" flipV="1">
            <a:off x="4148056" y="3156164"/>
            <a:ext cx="499699" cy="15114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FEF15F3-9CB7-9B22-C981-F167937B45B6}"/>
              </a:ext>
            </a:extLst>
          </p:cNvPr>
          <p:cNvCxnSpPr>
            <a:cxnSpLocks/>
            <a:stCxn id="22" idx="0"/>
            <a:endCxn id="25" idx="2"/>
          </p:cNvCxnSpPr>
          <p:nvPr/>
        </p:nvCxnSpPr>
        <p:spPr>
          <a:xfrm rot="5400000" flipH="1" flipV="1">
            <a:off x="5880805" y="2940815"/>
            <a:ext cx="493747" cy="19480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FDFA585-E067-6639-E81E-36A3088758C3}"/>
              </a:ext>
            </a:extLst>
          </p:cNvPr>
          <p:cNvCxnSpPr>
            <a:stCxn id="17" idx="0"/>
            <a:endCxn id="25" idx="3"/>
          </p:cNvCxnSpPr>
          <p:nvPr/>
        </p:nvCxnSpPr>
        <p:spPr>
          <a:xfrm rot="16200000" flipV="1">
            <a:off x="8605712" y="3205403"/>
            <a:ext cx="2411346" cy="2900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39D85D9-5E25-A06A-B2FD-A8F6A0F91171}"/>
              </a:ext>
            </a:extLst>
          </p:cNvPr>
          <p:cNvCxnSpPr>
            <a:stCxn id="23" idx="0"/>
            <a:endCxn id="25" idx="2"/>
          </p:cNvCxnSpPr>
          <p:nvPr/>
        </p:nvCxnSpPr>
        <p:spPr>
          <a:xfrm rot="16200000" flipV="1">
            <a:off x="7352834" y="3416884"/>
            <a:ext cx="493747" cy="9959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5D076E0-27B5-8BF8-A619-CE0B3ED332EA}"/>
              </a:ext>
            </a:extLst>
          </p:cNvPr>
          <p:cNvCxnSpPr>
            <a:stCxn id="24" idx="0"/>
            <a:endCxn id="26" idx="2"/>
          </p:cNvCxnSpPr>
          <p:nvPr/>
        </p:nvCxnSpPr>
        <p:spPr>
          <a:xfrm rot="5400000" flipH="1" flipV="1">
            <a:off x="4322635" y="2176839"/>
            <a:ext cx="368340" cy="17292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80F7C49F-5A85-DA7D-EC40-B252E6E8CEBB}"/>
              </a:ext>
            </a:extLst>
          </p:cNvPr>
          <p:cNvCxnSpPr>
            <a:stCxn id="25" idx="0"/>
            <a:endCxn id="26" idx="2"/>
          </p:cNvCxnSpPr>
          <p:nvPr/>
        </p:nvCxnSpPr>
        <p:spPr>
          <a:xfrm rot="16200000" flipV="1">
            <a:off x="6049433" y="2179290"/>
            <a:ext cx="374292" cy="1730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246B72-6726-6566-40C9-8DC48B22CC49}"/>
              </a:ext>
            </a:extLst>
          </p:cNvPr>
          <p:cNvSpPr txBox="1"/>
          <p:nvPr/>
        </p:nvSpPr>
        <p:spPr>
          <a:xfrm>
            <a:off x="8491542" y="3149464"/>
            <a:ext cx="1729249"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#CUBE</a:t>
            </a:r>
          </a:p>
        </p:txBody>
      </p:sp>
      <p:sp>
        <p:nvSpPr>
          <p:cNvPr id="70" name="TextBox 69">
            <a:extLst>
              <a:ext uri="{FF2B5EF4-FFF2-40B4-BE49-F238E27FC236}">
                <a16:creationId xmlns:a16="http://schemas.microsoft.com/office/drawing/2014/main" id="{94FB5EF7-8D73-E3ED-A020-E50EF15A76F9}"/>
              </a:ext>
            </a:extLst>
          </p:cNvPr>
          <p:cNvSpPr txBox="1"/>
          <p:nvPr/>
        </p:nvSpPr>
        <p:spPr>
          <a:xfrm>
            <a:off x="6811321" y="2441142"/>
            <a:ext cx="2163411"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@Analytic.query</a:t>
            </a:r>
          </a:p>
        </p:txBody>
      </p:sp>
      <p:sp>
        <p:nvSpPr>
          <p:cNvPr id="71" name="Rectangle 70">
            <a:extLst>
              <a:ext uri="{FF2B5EF4-FFF2-40B4-BE49-F238E27FC236}">
                <a16:creationId xmlns:a16="http://schemas.microsoft.com/office/drawing/2014/main" id="{F19BC5C8-5BD1-2506-4E91-33ED6E34FD66}"/>
              </a:ext>
            </a:extLst>
          </p:cNvPr>
          <p:cNvSpPr/>
          <p:nvPr/>
        </p:nvSpPr>
        <p:spPr>
          <a:xfrm>
            <a:off x="560386" y="764704"/>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Fiori App</a:t>
            </a:r>
          </a:p>
        </p:txBody>
      </p:sp>
      <p:sp>
        <p:nvSpPr>
          <p:cNvPr id="72" name="Rectangle 71">
            <a:extLst>
              <a:ext uri="{FF2B5EF4-FFF2-40B4-BE49-F238E27FC236}">
                <a16:creationId xmlns:a16="http://schemas.microsoft.com/office/drawing/2014/main" id="{1E466312-C0EE-BA9E-DC7C-993240AD7D45}"/>
              </a:ext>
            </a:extLst>
          </p:cNvPr>
          <p:cNvSpPr/>
          <p:nvPr/>
        </p:nvSpPr>
        <p:spPr>
          <a:xfrm>
            <a:off x="3624003"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Analytic Tools</a:t>
            </a:r>
          </a:p>
        </p:txBody>
      </p:sp>
      <p:sp>
        <p:nvSpPr>
          <p:cNvPr id="73" name="Rectangle 72">
            <a:extLst>
              <a:ext uri="{FF2B5EF4-FFF2-40B4-BE49-F238E27FC236}">
                <a16:creationId xmlns:a16="http://schemas.microsoft.com/office/drawing/2014/main" id="{0E329182-3549-5C64-B5D3-4B30A9227A5B}"/>
              </a:ext>
            </a:extLst>
          </p:cNvPr>
          <p:cNvSpPr/>
          <p:nvPr/>
        </p:nvSpPr>
        <p:spPr>
          <a:xfrm>
            <a:off x="6543197"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Third Party</a:t>
            </a:r>
          </a:p>
        </p:txBody>
      </p:sp>
      <p:sp>
        <p:nvSpPr>
          <p:cNvPr id="74" name="Rectangle 73">
            <a:extLst>
              <a:ext uri="{FF2B5EF4-FFF2-40B4-BE49-F238E27FC236}">
                <a16:creationId xmlns:a16="http://schemas.microsoft.com/office/drawing/2014/main" id="{5CBF7B41-410E-0B45-A7C5-B360362F9095}"/>
              </a:ext>
            </a:extLst>
          </p:cNvPr>
          <p:cNvSpPr/>
          <p:nvPr/>
        </p:nvSpPr>
        <p:spPr>
          <a:xfrm>
            <a:off x="9412045" y="740248"/>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API Consumer</a:t>
            </a:r>
          </a:p>
        </p:txBody>
      </p:sp>
      <p:sp>
        <p:nvSpPr>
          <p:cNvPr id="75" name="Rectangle 74">
            <a:extLst>
              <a:ext uri="{FF2B5EF4-FFF2-40B4-BE49-F238E27FC236}">
                <a16:creationId xmlns:a16="http://schemas.microsoft.com/office/drawing/2014/main" id="{3490FE02-E83B-7D95-AAA7-603069B2EF6E}"/>
              </a:ext>
            </a:extLst>
          </p:cNvPr>
          <p:cNvSpPr/>
          <p:nvPr/>
        </p:nvSpPr>
        <p:spPr>
          <a:xfrm>
            <a:off x="3760011" y="2243045"/>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sp>
        <p:nvSpPr>
          <p:cNvPr id="76" name="Arrow: Up 75">
            <a:extLst>
              <a:ext uri="{FF2B5EF4-FFF2-40B4-BE49-F238E27FC236}">
                <a16:creationId xmlns:a16="http://schemas.microsoft.com/office/drawing/2014/main" id="{E9BE333B-9CB0-A4E3-9A75-7CAC585555D4}"/>
              </a:ext>
            </a:extLst>
          </p:cNvPr>
          <p:cNvSpPr/>
          <p:nvPr/>
        </p:nvSpPr>
        <p:spPr>
          <a:xfrm>
            <a:off x="1887239" y="1809741"/>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7" name="Arrow: Up 76">
            <a:extLst>
              <a:ext uri="{FF2B5EF4-FFF2-40B4-BE49-F238E27FC236}">
                <a16:creationId xmlns:a16="http://schemas.microsoft.com/office/drawing/2014/main" id="{A15BF93F-4FC1-E691-BA31-DD3B0B059326}"/>
              </a:ext>
            </a:extLst>
          </p:cNvPr>
          <p:cNvSpPr/>
          <p:nvPr/>
        </p:nvSpPr>
        <p:spPr>
          <a:xfrm>
            <a:off x="4692863" y="1767832"/>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8" name="Arrow: Up 77">
            <a:extLst>
              <a:ext uri="{FF2B5EF4-FFF2-40B4-BE49-F238E27FC236}">
                <a16:creationId xmlns:a16="http://schemas.microsoft.com/office/drawing/2014/main" id="{058DF31F-A566-AC97-DB6D-BE4257DA95FA}"/>
              </a:ext>
            </a:extLst>
          </p:cNvPr>
          <p:cNvSpPr/>
          <p:nvPr/>
        </p:nvSpPr>
        <p:spPr>
          <a:xfrm>
            <a:off x="7883147" y="1796675"/>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9" name="Arrow: Up 78">
            <a:extLst>
              <a:ext uri="{FF2B5EF4-FFF2-40B4-BE49-F238E27FC236}">
                <a16:creationId xmlns:a16="http://schemas.microsoft.com/office/drawing/2014/main" id="{587BF8BE-EBE7-A92B-79B3-9CE7108A2521}"/>
              </a:ext>
            </a:extLst>
          </p:cNvPr>
          <p:cNvSpPr/>
          <p:nvPr/>
        </p:nvSpPr>
        <p:spPr>
          <a:xfrm>
            <a:off x="10527691" y="1812547"/>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238917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are working as S/4HANA consultant in a company, the company have sales stored in the EPM data table. We would like to build a dashboard to help company projecting following requirement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Country – total gross amount, max net amount, average tax amount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Currency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Product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Customer</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4256162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stCxn id="23" idx="3"/>
            <a:endCxn id="9" idx="1"/>
          </p:cNvCxnSpPr>
          <p:nvPr/>
        </p:nvCxnSpPr>
        <p:spPr>
          <a:xfrm>
            <a:off x="8974732" y="2939060"/>
            <a:ext cx="900099" cy="2291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681091378"/>
      </p:ext>
    </p:extLst>
  </p:cSld>
  <p:clrMapOvr>
    <a:masterClrMapping/>
  </p:clrMapOvr>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40">
      <a:dk1>
        <a:sysClr val="windowText" lastClr="000000"/>
      </a:dk1>
      <a:lt1>
        <a:sysClr val="window" lastClr="FFFFFF"/>
      </a:lt1>
      <a:dk2>
        <a:srgbClr val="153153"/>
      </a:dk2>
      <a:lt2>
        <a:srgbClr val="EEECE1"/>
      </a:lt2>
      <a:accent1>
        <a:srgbClr val="301F6B"/>
      </a:accent1>
      <a:accent2>
        <a:srgbClr val="662AD6"/>
      </a:accent2>
      <a:accent3>
        <a:srgbClr val="E36060"/>
      </a:accent3>
      <a:accent4>
        <a:srgbClr val="DE9B4D"/>
      </a:accent4>
      <a:accent5>
        <a:srgbClr val="F9D96A"/>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7710</TotalTime>
  <Words>2398</Words>
  <Application>Microsoft Office PowerPoint</Application>
  <PresentationFormat>Custom</PresentationFormat>
  <Paragraphs>345</Paragraphs>
  <Slides>24</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Abadi</vt:lpstr>
      <vt:lpstr>Arial</vt:lpstr>
      <vt:lpstr>Calibri</vt:lpstr>
      <vt:lpstr>Cooper Black</vt:lpstr>
      <vt:lpstr>Segoe UI</vt:lpstr>
      <vt:lpstr>Segoe UI Black</vt:lpstr>
      <vt:lpstr>Segoe UI Light</vt:lpstr>
      <vt:lpstr>Office Theme</vt:lpstr>
      <vt:lpstr>1_Office Theme</vt:lpstr>
      <vt:lpstr>SAP S/4HANA CDS, SAC Training Day 3</vt:lpstr>
      <vt:lpstr>Agenda – Day 3</vt:lpstr>
      <vt:lpstr>Working with CDS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Query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204</cp:revision>
  <dcterms:created xsi:type="dcterms:W3CDTF">2013-09-12T13:05:01Z</dcterms:created>
  <dcterms:modified xsi:type="dcterms:W3CDTF">2023-12-12T07:57:01Z</dcterms:modified>
</cp:coreProperties>
</file>